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16" r:id="rId1"/>
  </p:sldMasterIdLst>
  <p:notesMasterIdLst>
    <p:notesMasterId r:id="rId35"/>
  </p:notesMasterIdLst>
  <p:sldIdLst>
    <p:sldId id="256" r:id="rId2"/>
    <p:sldId id="281" r:id="rId3"/>
    <p:sldId id="290" r:id="rId4"/>
    <p:sldId id="291" r:id="rId5"/>
    <p:sldId id="294" r:id="rId6"/>
    <p:sldId id="258" r:id="rId7"/>
    <p:sldId id="259" r:id="rId8"/>
    <p:sldId id="260" r:id="rId9"/>
    <p:sldId id="261" r:id="rId10"/>
    <p:sldId id="262" r:id="rId11"/>
    <p:sldId id="263" r:id="rId12"/>
    <p:sldId id="280" r:id="rId13"/>
    <p:sldId id="286" r:id="rId14"/>
    <p:sldId id="287" r:id="rId15"/>
    <p:sldId id="288" r:id="rId16"/>
    <p:sldId id="289" r:id="rId17"/>
    <p:sldId id="264" r:id="rId18"/>
    <p:sldId id="266" r:id="rId19"/>
    <p:sldId id="282" r:id="rId20"/>
    <p:sldId id="268" r:id="rId21"/>
    <p:sldId id="283" r:id="rId22"/>
    <p:sldId id="269" r:id="rId23"/>
    <p:sldId id="270" r:id="rId24"/>
    <p:sldId id="284" r:id="rId25"/>
    <p:sldId id="285" r:id="rId26"/>
    <p:sldId id="275" r:id="rId27"/>
    <p:sldId id="276" r:id="rId28"/>
    <p:sldId id="277" r:id="rId29"/>
    <p:sldId id="278" r:id="rId30"/>
    <p:sldId id="292" r:id="rId31"/>
    <p:sldId id="272" r:id="rId32"/>
    <p:sldId id="273" r:id="rId33"/>
    <p:sldId id="293" r:id="rId34"/>
  </p:sldIdLst>
  <p:sldSz cx="9144000" cy="6858000" type="screen4x3"/>
  <p:notesSz cx="7086600" cy="93726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70224" cy="468312"/>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4014787" y="0"/>
            <a:ext cx="3070224" cy="468312"/>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200150" y="703262"/>
            <a:ext cx="4686300" cy="3514724"/>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708025" y="4451350"/>
            <a:ext cx="5670549" cy="4217987"/>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902700"/>
            <a:ext cx="3070224" cy="468312"/>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4014787" y="8902700"/>
            <a:ext cx="3070224" cy="468312"/>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s-ES"/>
              <a:t>‹Nº›</a:t>
            </a:fld>
            <a:endParaRPr lang="es-ES"/>
          </a:p>
        </p:txBody>
      </p:sp>
    </p:spTree>
    <p:extLst>
      <p:ext uri="{BB962C8B-B14F-4D97-AF65-F5344CB8AC3E}">
        <p14:creationId xmlns:p14="http://schemas.microsoft.com/office/powerpoint/2010/main" val="191273454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105" name="Shape 105"/>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43" name="Shape 243"/>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64" name="Shape 264"/>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57" name="Shape 257"/>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71" name="Shape 271"/>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78" name="Shape 278"/>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78" name="Shape 278"/>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96" name="Shape 296"/>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304" name="Shape 304"/>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136" name="Shape 136"/>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169" name="Shape 169"/>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185" name="Shape 185"/>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192" name="Shape 192"/>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199" name="Shape 199"/>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29" name="Shape 229"/>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36" name="Shape 236"/>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txBox="1">
            <a:spLocks noGrp="1"/>
          </p:cNvSpPr>
          <p:nvPr>
            <p:ph type="body" idx="1"/>
          </p:nvPr>
        </p:nvSpPr>
        <p:spPr>
          <a:xfrm>
            <a:off x="708025" y="4451350"/>
            <a:ext cx="5670549" cy="4217987"/>
          </a:xfrm>
          <a:prstGeom prst="rect">
            <a:avLst/>
          </a:prstGeom>
        </p:spPr>
        <p:txBody>
          <a:bodyPr lIns="91425" tIns="91425" rIns="91425" bIns="91425" anchor="t" anchorCtr="0">
            <a:noAutofit/>
          </a:bodyPr>
          <a:lstStyle/>
          <a:p>
            <a:pPr>
              <a:spcBef>
                <a:spcPts val="0"/>
              </a:spcBef>
              <a:buNone/>
            </a:pPr>
            <a:endParaRPr/>
          </a:p>
        </p:txBody>
      </p:sp>
      <p:sp>
        <p:nvSpPr>
          <p:cNvPr id="250" name="Shape 250"/>
          <p:cNvSpPr>
            <a:spLocks noGrp="1" noRot="1" noChangeAspect="1"/>
          </p:cNvSpPr>
          <p:nvPr>
            <p:ph type="sldImg" idx="2"/>
          </p:nvPr>
        </p:nvSpPr>
        <p:spPr>
          <a:xfrm>
            <a:off x="1200150" y="703263"/>
            <a:ext cx="4686300" cy="35147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endParaRPr lang="es-E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ES"/>
          </a:p>
        </p:txBody>
      </p:sp>
      <p:sp>
        <p:nvSpPr>
          <p:cNvPr id="6" name="Slide Number Placeholder 5"/>
          <p:cNvSpPr>
            <a:spLocks noGrp="1"/>
          </p:cNvSpPr>
          <p:nvPr>
            <p:ph type="sldNum" sz="quarter" idx="12"/>
          </p:nvPr>
        </p:nvSpPr>
        <p:spPr/>
        <p:txBody>
          <a:bodyPr/>
          <a:lstStyle>
            <a:lvl1pPr>
              <a:defRPr>
                <a:solidFill>
                  <a:schemeClr val="tx2"/>
                </a:solidFill>
              </a:defRPr>
            </a:lvl1pPr>
          </a:lstStyle>
          <a:p>
            <a:pPr marL="0" lvl="0" indent="0">
              <a:spcBef>
                <a:spcPts val="0"/>
              </a:spcBef>
              <a:buSzPct val="25000"/>
              <a:buNone/>
            </a:pPr>
            <a:fld id="{00000000-1234-1234-1234-123412341234}" type="slidenum">
              <a:rPr lang="es-ES" smtClean="0"/>
              <a:t>‹Nº›</a:t>
            </a:fld>
            <a:endParaRPr lang="es-E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endParaRPr lang="es-E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pPr marL="0" lvl="0" indent="0">
              <a:spcBef>
                <a:spcPts val="0"/>
              </a:spcBef>
              <a:buSzPct val="25000"/>
              <a:buNone/>
            </a:pPr>
            <a:fld id="{00000000-1234-1234-1234-123412341234}"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2" name="Shape 102"/>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s-ES" sz="1400" b="1" i="0" u="none" strike="noStrike" cap="none" baseline="0">
                <a:solidFill>
                  <a:schemeClr val="lt2"/>
                </a:solidFill>
                <a:latin typeface="Arial"/>
                <a:ea typeface="Arial"/>
                <a:cs typeface="Arial"/>
                <a:sym typeface="Arial"/>
              </a:rPr>
              <a:t>1</a:t>
            </a:fld>
            <a:endParaRPr lang="es-ES" sz="1400" b="1" i="0" u="none" strike="noStrike" cap="none" baseline="0">
              <a:solidFill>
                <a:schemeClr val="lt2"/>
              </a:solidFill>
              <a:latin typeface="Arial"/>
              <a:ea typeface="Arial"/>
              <a:cs typeface="Arial"/>
              <a:sym typeface="Arial"/>
            </a:endParaRPr>
          </a:p>
        </p:txBody>
      </p:sp>
      <p:sp>
        <p:nvSpPr>
          <p:cNvPr id="100" name="Shape 100"/>
          <p:cNvSpPr txBox="1">
            <a:spLocks noGrp="1"/>
          </p:cNvSpPr>
          <p:nvPr>
            <p:ph type="ctrTitle"/>
          </p:nvPr>
        </p:nvSpPr>
        <p:spPr>
          <a:xfrm>
            <a:off x="539552" y="1124744"/>
            <a:ext cx="7939608" cy="3230487"/>
          </a:xfrm>
          <a:prstGeom prst="rect">
            <a:avLst/>
          </a:prstGeom>
          <a:noFill/>
          <a:ln>
            <a:noFill/>
          </a:ln>
        </p:spPr>
        <p:txBody>
          <a:bodyPr lIns="91425" tIns="45700" rIns="91425" bIns="45700" anchor="b" anchorCtr="0">
            <a:noAutofit/>
          </a:bodyPr>
          <a:lstStyle/>
          <a:p>
            <a:pPr marL="0" marR="0" lvl="0" indent="0" algn="ctr" rtl="0">
              <a:spcBef>
                <a:spcPts val="0"/>
              </a:spcBef>
              <a:buClr>
                <a:schemeClr val="lt2"/>
              </a:buClr>
              <a:buSzPct val="25000"/>
              <a:buFont typeface="Arial"/>
              <a:buNone/>
            </a:pPr>
            <a:r>
              <a:rPr lang="es-ES" sz="6000" b="0" i="0" u="none" strike="noStrike" cap="none" baseline="0" dirty="0">
                <a:solidFill>
                  <a:schemeClr val="lt2"/>
                </a:solidFill>
                <a:latin typeface="Times New Roman" pitchFamily="18" charset="0"/>
                <a:ea typeface="Arial"/>
                <a:cs typeface="Times New Roman" pitchFamily="18" charset="0"/>
                <a:sym typeface="Arial"/>
              </a:rPr>
              <a:t>PLAN NACIONAL DE DESARROLLO Y CONSTRUCCIÓN DE PAZ</a:t>
            </a:r>
          </a:p>
        </p:txBody>
      </p:sp>
      <p:sp>
        <p:nvSpPr>
          <p:cNvPr id="101" name="Shape 101"/>
          <p:cNvSpPr txBox="1">
            <a:spLocks noGrp="1"/>
          </p:cNvSpPr>
          <p:nvPr>
            <p:ph type="subTitle" idx="1"/>
          </p:nvPr>
        </p:nvSpPr>
        <p:spPr>
          <a:xfrm>
            <a:off x="1259632" y="4293096"/>
            <a:ext cx="6400800" cy="1752600"/>
          </a:xfrm>
          <a:prstGeom prst="rect">
            <a:avLst/>
          </a:prstGeom>
          <a:noFill/>
          <a:ln>
            <a:noFill/>
          </a:ln>
        </p:spPr>
        <p:txBody>
          <a:bodyPr lIns="91425" tIns="45700" rIns="91425" bIns="45700" anchor="ctr" anchorCtr="0">
            <a:noAutofit/>
          </a:bodyPr>
          <a:lstStyle/>
          <a:p>
            <a:pPr marL="0" marR="0" lvl="0" indent="0" rtl="0">
              <a:spcBef>
                <a:spcPts val="0"/>
              </a:spcBef>
              <a:buClr>
                <a:schemeClr val="accent2"/>
              </a:buClr>
              <a:buFont typeface="Noto Symbol"/>
              <a:buNone/>
            </a:pPr>
            <a:r>
              <a:rPr lang="es-ES" sz="8800" i="1" dirty="0" smtClean="0">
                <a:solidFill>
                  <a:srgbClr val="FFFFFF"/>
                </a:solidFill>
                <a:effectLst/>
                <a:latin typeface="Times New Roman" pitchFamily="18" charset="0"/>
                <a:ea typeface="Arial"/>
                <a:cs typeface="Times New Roman" pitchFamily="18" charset="0"/>
                <a:sym typeface="Arial"/>
              </a:rPr>
              <a:t>ENS</a:t>
            </a:r>
            <a:endParaRPr sz="8800" i="1" u="none" strike="noStrike" cap="none" baseline="0" dirty="0">
              <a:solidFill>
                <a:srgbClr val="FFFFFF"/>
              </a:solidFill>
              <a:effectLst/>
              <a:latin typeface="Times New Roman" pitchFamily="18" charset="0"/>
              <a:ea typeface="Arial"/>
              <a:cs typeface="Times New Roman" pitchFamily="18" charset="0"/>
              <a:sym typeface="Arial"/>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Shape 195"/>
          <p:cNvSpPr txBox="1">
            <a:spLocks noGrp="1"/>
          </p:cNvSpPr>
          <p:nvPr>
            <p:ph idx="1"/>
          </p:nvPr>
        </p:nvSpPr>
        <p:spPr>
          <a:xfrm>
            <a:off x="179512" y="1988840"/>
            <a:ext cx="8784976" cy="4608511"/>
          </a:xfrm>
          <a:prstGeom prst="rect">
            <a:avLst/>
          </a:prstGeom>
          <a:noFill/>
          <a:ln>
            <a:noFill/>
          </a:ln>
        </p:spPr>
        <p:txBody>
          <a:bodyPr lIns="91425" tIns="45700" rIns="91425" bIns="45700" anchor="t" anchorCtr="0">
            <a:noAutofit/>
          </a:bodyPr>
          <a:lstStyle/>
          <a:p>
            <a:pPr marL="320040" marR="0" lvl="0" indent="-320040" algn="just" rtl="0">
              <a:spcBef>
                <a:spcPts val="0"/>
              </a:spcBef>
              <a:buClr>
                <a:schemeClr val="accent2"/>
              </a:buClr>
              <a:buSzPct val="59999"/>
              <a:buFont typeface="Noto Symbol"/>
              <a:buChar char="◻"/>
            </a:pPr>
            <a:r>
              <a:rPr lang="es-ES" b="0" i="0" u="none" strike="noStrike" cap="none" baseline="0" dirty="0">
                <a:solidFill>
                  <a:schemeClr val="dk1"/>
                </a:solidFill>
                <a:latin typeface="Times New Roman" pitchFamily="18" charset="0"/>
                <a:ea typeface="Arial"/>
                <a:cs typeface="Times New Roman" pitchFamily="18" charset="0"/>
                <a:sym typeface="Arial"/>
              </a:rPr>
              <a:t>Para apoyar el desarrollo integral de los territorios, especialmente en aquellos que han sido más afectados por el conflicto armado.</a:t>
            </a:r>
          </a:p>
          <a:p>
            <a:pPr marL="320040" marR="0" lvl="0" indent="-320040" algn="just" rtl="0">
              <a:spcBef>
                <a:spcPts val="700"/>
              </a:spcBef>
              <a:buClr>
                <a:schemeClr val="accent2"/>
              </a:buClr>
              <a:buSzPct val="59999"/>
              <a:buFont typeface="Noto Symbol"/>
              <a:buChar char="◻"/>
            </a:pPr>
            <a:r>
              <a:rPr lang="es-ES" b="0" i="0" u="none" strike="noStrike" cap="none" baseline="0" dirty="0" smtClean="0">
                <a:solidFill>
                  <a:schemeClr val="dk1"/>
                </a:solidFill>
                <a:latin typeface="Times New Roman" pitchFamily="18" charset="0"/>
                <a:ea typeface="Arial"/>
                <a:cs typeface="Times New Roman" pitchFamily="18" charset="0"/>
                <a:sym typeface="Arial"/>
              </a:rPr>
              <a:t>Desarrollar </a:t>
            </a:r>
            <a:r>
              <a:rPr lang="es-ES" b="0" i="0" u="none" strike="noStrike" cap="none" baseline="0" dirty="0">
                <a:solidFill>
                  <a:schemeClr val="dk1"/>
                </a:solidFill>
                <a:latin typeface="Times New Roman" pitchFamily="18" charset="0"/>
                <a:ea typeface="Arial"/>
                <a:cs typeface="Times New Roman" pitchFamily="18" charset="0"/>
                <a:sym typeface="Arial"/>
              </a:rPr>
              <a:t>la integración y transformación de los territorios, haciendo esfuerzos por mejorar la gobernabilidad y el buen gobierno. </a:t>
            </a:r>
          </a:p>
          <a:p>
            <a:pPr marL="320040" marR="0" lvl="0" indent="-320040" algn="just" rtl="0">
              <a:spcBef>
                <a:spcPts val="700"/>
              </a:spcBef>
              <a:buClr>
                <a:schemeClr val="accent2"/>
              </a:buClr>
              <a:buSzPct val="59999"/>
              <a:buFont typeface="Noto Symbol"/>
              <a:buChar char="◻"/>
            </a:pPr>
            <a:r>
              <a:rPr lang="es-ES" b="0" i="0" u="none" strike="noStrike" cap="none" baseline="0" dirty="0" smtClean="0">
                <a:solidFill>
                  <a:schemeClr val="dk1"/>
                </a:solidFill>
                <a:latin typeface="Times New Roman" pitchFamily="18" charset="0"/>
                <a:ea typeface="Arial"/>
                <a:cs typeface="Times New Roman" pitchFamily="18" charset="0"/>
                <a:sym typeface="Arial"/>
              </a:rPr>
              <a:t>Para </a:t>
            </a:r>
            <a:r>
              <a:rPr lang="es-ES" b="0" i="0" u="none" strike="noStrike" cap="none" baseline="0" dirty="0">
                <a:solidFill>
                  <a:schemeClr val="dk1"/>
                </a:solidFill>
                <a:latin typeface="Times New Roman" pitchFamily="18" charset="0"/>
                <a:ea typeface="Arial"/>
                <a:cs typeface="Times New Roman" pitchFamily="18" charset="0"/>
                <a:sym typeface="Arial"/>
              </a:rPr>
              <a:t>corregir los desequilibrios regionales en la provisión de bienes públicos y servicios sociales, promover la igualdad de oportunidades para los pobladores rurales y el aumento significativo de la competitividad sectorial sobre la base de la agricultura familiar</a:t>
            </a:r>
            <a:r>
              <a:rPr lang="es-ES" b="0" i="0" u="none" strike="noStrike" cap="none" baseline="0" dirty="0" smtClean="0">
                <a:solidFill>
                  <a:schemeClr val="dk1"/>
                </a:solidFill>
                <a:latin typeface="Times New Roman" pitchFamily="18" charset="0"/>
                <a:ea typeface="Arial"/>
                <a:cs typeface="Times New Roman" pitchFamily="18" charset="0"/>
                <a:sym typeface="Arial"/>
              </a:rPr>
              <a:t>.</a:t>
            </a:r>
          </a:p>
          <a:p>
            <a:pPr marL="320040" marR="0" lvl="0" indent="-320040" algn="just" rtl="0">
              <a:spcBef>
                <a:spcPts val="700"/>
              </a:spcBef>
              <a:buClr>
                <a:schemeClr val="accent2"/>
              </a:buClr>
              <a:buSzPct val="59999"/>
              <a:buFont typeface="Noto Symbol"/>
              <a:buChar char="◻"/>
            </a:pPr>
            <a:r>
              <a:rPr lang="es-ES" i="1" u="sng" dirty="0" smtClean="0">
                <a:solidFill>
                  <a:schemeClr val="dk1"/>
                </a:solidFill>
                <a:latin typeface="Times New Roman" pitchFamily="18" charset="0"/>
                <a:ea typeface="Arial"/>
                <a:cs typeface="Times New Roman" pitchFamily="18" charset="0"/>
                <a:sym typeface="Arial"/>
              </a:rPr>
              <a:t>Observación: Este marco de regiones no cuadra con los 205 municipios del post-conflicto</a:t>
            </a:r>
            <a:endParaRPr lang="es-ES" i="1" u="sng" dirty="0">
              <a:solidFill>
                <a:schemeClr val="dk1"/>
              </a:solidFill>
              <a:latin typeface="Times New Roman" pitchFamily="18" charset="0"/>
              <a:ea typeface="Arial"/>
              <a:cs typeface="Times New Roman" pitchFamily="18" charset="0"/>
              <a:sym typeface="Arial"/>
            </a:endParaRPr>
          </a:p>
        </p:txBody>
      </p:sp>
      <p:sp>
        <p:nvSpPr>
          <p:cNvPr id="196" name="Shape 196"/>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10</a:t>
            </a:fld>
            <a:endParaRPr lang="es-ES" sz="1200" b="1" i="0" u="none" strike="noStrike" cap="none" baseline="0">
              <a:solidFill>
                <a:srgbClr val="FFFFFF"/>
              </a:solidFill>
              <a:latin typeface="Arial"/>
              <a:ea typeface="Arial"/>
              <a:cs typeface="Arial"/>
              <a:sym typeface="Arial"/>
            </a:endParaRPr>
          </a:p>
        </p:txBody>
      </p:sp>
      <p:sp>
        <p:nvSpPr>
          <p:cNvPr id="194" name="Shape 194"/>
          <p:cNvSpPr txBox="1">
            <a:spLocks noGrp="1"/>
          </p:cNvSpPr>
          <p:nvPr>
            <p:ph type="title"/>
          </p:nvPr>
        </p:nvSpPr>
        <p:spPr>
          <a:xfrm>
            <a:off x="251520" y="570156"/>
            <a:ext cx="8640960" cy="1054250"/>
          </a:xfrm>
          <a:prstGeom prst="rect">
            <a:avLst/>
          </a:prstGeom>
          <a:noFill/>
          <a:ln>
            <a:noFill/>
          </a:ln>
        </p:spPr>
        <p:txBody>
          <a:bodyPr lIns="91425" tIns="45700" rIns="91425" bIns="45700" anchor="ctr" anchorCtr="0">
            <a:noAutofit/>
          </a:bodyPr>
          <a:lstStyle/>
          <a:p>
            <a:pPr marL="0" marR="0" lvl="0" indent="0" rtl="0">
              <a:spcBef>
                <a:spcPts val="0"/>
              </a:spcBef>
              <a:buClr>
                <a:schemeClr val="dk2"/>
              </a:buClr>
              <a:buSzPct val="25000"/>
              <a:buFont typeface="Arial"/>
              <a:buNone/>
            </a:pPr>
            <a:r>
              <a:rPr lang="es-ES" sz="3600" b="0" i="0" u="none" strike="noStrike" cap="none" baseline="0" dirty="0">
                <a:solidFill>
                  <a:schemeClr val="dk2"/>
                </a:solidFill>
                <a:latin typeface="Times New Roman" pitchFamily="18" charset="0"/>
                <a:ea typeface="Arial"/>
                <a:cs typeface="Times New Roman" pitchFamily="18" charset="0"/>
                <a:sym typeface="Arial"/>
              </a:rPr>
              <a:t>Enfoque de cierre de brechas: </a:t>
            </a:r>
            <a:r>
              <a:rPr lang="es-ES" sz="3600" b="0" i="0" u="none" strike="noStrike" cap="none" baseline="0" dirty="0" smtClean="0">
                <a:solidFill>
                  <a:schemeClr val="dk2"/>
                </a:solidFill>
                <a:latin typeface="Times New Roman" pitchFamily="18" charset="0"/>
                <a:ea typeface="Arial"/>
                <a:cs typeface="Times New Roman" pitchFamily="18" charset="0"/>
                <a:sym typeface="Arial"/>
              </a:rPr>
              <a:t/>
            </a:r>
            <a:br>
              <a:rPr lang="es-ES" sz="3600" b="0" i="0" u="none" strike="noStrike" cap="none" baseline="0" dirty="0" smtClean="0">
                <a:solidFill>
                  <a:schemeClr val="dk2"/>
                </a:solidFill>
                <a:latin typeface="Times New Roman" pitchFamily="18" charset="0"/>
                <a:ea typeface="Arial"/>
                <a:cs typeface="Times New Roman" pitchFamily="18" charset="0"/>
                <a:sym typeface="Arial"/>
              </a:rPr>
            </a:br>
            <a:r>
              <a:rPr lang="es-ES" sz="3600" b="0" i="0" u="none" strike="noStrike" cap="none" baseline="0" dirty="0" smtClean="0">
                <a:solidFill>
                  <a:schemeClr val="dk2"/>
                </a:solidFill>
                <a:latin typeface="Times New Roman" pitchFamily="18" charset="0"/>
                <a:ea typeface="Arial"/>
                <a:cs typeface="Times New Roman" pitchFamily="18" charset="0"/>
                <a:sym typeface="Arial"/>
              </a:rPr>
              <a:t>Se </a:t>
            </a:r>
            <a:r>
              <a:rPr lang="es-ES" sz="3600" b="0" i="0" u="none" strike="noStrike" cap="none" baseline="0" dirty="0">
                <a:solidFill>
                  <a:schemeClr val="dk2"/>
                </a:solidFill>
                <a:latin typeface="Times New Roman" pitchFamily="18" charset="0"/>
                <a:ea typeface="Arial"/>
                <a:cs typeface="Times New Roman" pitchFamily="18" charset="0"/>
                <a:sym typeface="Arial"/>
              </a:rPr>
              <a:t>expresa en términos de competitividad</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2" name="Shape 202"/>
          <p:cNvSpPr txBox="1">
            <a:spLocks noGrp="1"/>
          </p:cNvSpPr>
          <p:nvPr>
            <p:ph idx="1"/>
          </p:nvPr>
        </p:nvSpPr>
        <p:spPr>
          <a:prstGeom prst="rect">
            <a:avLst/>
          </a:prstGeom>
          <a:noFill/>
          <a:ln>
            <a:noFill/>
          </a:ln>
        </p:spPr>
        <p:txBody>
          <a:bodyPr lIns="91425" tIns="45700" rIns="91425" bIns="45700" anchor="t" anchorCtr="0">
            <a:noAutofit/>
          </a:bodyPr>
          <a:lstStyle/>
          <a:p>
            <a:pPr marL="320040" marR="0" lvl="0" indent="-209550" algn="l" rtl="0">
              <a:spcBef>
                <a:spcPts val="0"/>
              </a:spcBef>
              <a:buClr>
                <a:schemeClr val="accent2"/>
              </a:buClr>
              <a:buFont typeface="Noto Symbol"/>
              <a:buNone/>
            </a:pPr>
            <a:endParaRPr sz="2900" b="0" i="0" u="none" strike="noStrike" cap="none" baseline="0" dirty="0">
              <a:solidFill>
                <a:schemeClr val="dk1"/>
              </a:solidFill>
              <a:latin typeface="Arial"/>
              <a:ea typeface="Arial"/>
              <a:cs typeface="Arial"/>
              <a:sym typeface="Arial"/>
            </a:endParaRPr>
          </a:p>
        </p:txBody>
      </p:sp>
      <p:sp>
        <p:nvSpPr>
          <p:cNvPr id="226" name="Shape 226"/>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11</a:t>
            </a:fld>
            <a:endParaRPr lang="es-ES" sz="1200" b="1" i="0" u="none" strike="noStrike" cap="none" baseline="0">
              <a:solidFill>
                <a:srgbClr val="FFFFFF"/>
              </a:solidFill>
              <a:latin typeface="Arial"/>
              <a:ea typeface="Arial"/>
              <a:cs typeface="Arial"/>
              <a:sym typeface="Arial"/>
            </a:endParaRPr>
          </a:p>
        </p:txBody>
      </p:sp>
      <p:grpSp>
        <p:nvGrpSpPr>
          <p:cNvPr id="203" name="Shape 203"/>
          <p:cNvGrpSpPr/>
          <p:nvPr/>
        </p:nvGrpSpPr>
        <p:grpSpPr>
          <a:xfrm>
            <a:off x="526877" y="1060575"/>
            <a:ext cx="7907663" cy="4777824"/>
            <a:chOff x="685164" y="934845"/>
            <a:chExt cx="7907663" cy="4777824"/>
          </a:xfrm>
        </p:grpSpPr>
        <p:pic>
          <p:nvPicPr>
            <p:cNvPr id="204" name="Shape 204"/>
            <p:cNvPicPr preferRelativeResize="0"/>
            <p:nvPr/>
          </p:nvPicPr>
          <p:blipFill rotWithShape="1">
            <a:blip r:embed="rId3">
              <a:alphaModFix/>
            </a:blip>
            <a:srcRect/>
            <a:stretch/>
          </p:blipFill>
          <p:spPr>
            <a:xfrm>
              <a:off x="685164" y="934845"/>
              <a:ext cx="3645557" cy="4777824"/>
            </a:xfrm>
            <a:prstGeom prst="rect">
              <a:avLst/>
            </a:prstGeom>
            <a:noFill/>
            <a:ln>
              <a:noFill/>
            </a:ln>
          </p:spPr>
        </p:pic>
        <p:sp>
          <p:nvSpPr>
            <p:cNvPr id="205" name="Shape 205"/>
            <p:cNvSpPr txBox="1"/>
            <p:nvPr/>
          </p:nvSpPr>
          <p:spPr>
            <a:xfrm>
              <a:off x="4186271" y="1276091"/>
              <a:ext cx="4328497" cy="379591"/>
            </a:xfrm>
            <a:prstGeom prst="rect">
              <a:avLst/>
            </a:prstGeom>
            <a:noFill/>
            <a:ln>
              <a:noFill/>
            </a:ln>
          </p:spPr>
          <p:txBody>
            <a:bodyPr lIns="91425" tIns="45700" rIns="91425" bIns="45700" anchor="t" anchorCtr="0">
              <a:noAutofit/>
            </a:bodyPr>
            <a:lstStyle/>
            <a:p>
              <a:pPr marL="0" marR="0" lvl="0" indent="0" algn="r" rtl="0">
                <a:lnSpc>
                  <a:spcPct val="120000"/>
                </a:lnSpc>
                <a:spcBef>
                  <a:spcPts val="0"/>
                </a:spcBef>
                <a:buSzPct val="25000"/>
                <a:buNone/>
              </a:pPr>
              <a:r>
                <a:rPr lang="es-ES" sz="1600" b="1" i="0" u="none" strike="noStrike" cap="none" baseline="0">
                  <a:solidFill>
                    <a:srgbClr val="595959"/>
                  </a:solidFill>
                  <a:latin typeface="Arial"/>
                  <a:ea typeface="Arial"/>
                  <a:cs typeface="Arial"/>
                  <a:sym typeface="Arial"/>
                </a:rPr>
                <a:t>Caribe </a:t>
              </a:r>
              <a:r>
                <a:rPr lang="es-ES" sz="1600" b="0" i="0" u="none" strike="noStrike" cap="none" baseline="0">
                  <a:solidFill>
                    <a:srgbClr val="595959"/>
                  </a:solidFill>
                  <a:latin typeface="Arial"/>
                  <a:ea typeface="Arial"/>
                  <a:cs typeface="Arial"/>
                  <a:sym typeface="Arial"/>
                </a:rPr>
                <a:t>próspero y sin pobreza extrema</a:t>
              </a:r>
            </a:p>
          </p:txBody>
        </p:sp>
        <p:sp>
          <p:nvSpPr>
            <p:cNvPr id="206" name="Shape 206"/>
            <p:cNvSpPr txBox="1"/>
            <p:nvPr/>
          </p:nvSpPr>
          <p:spPr>
            <a:xfrm>
              <a:off x="4214410" y="3129541"/>
              <a:ext cx="4304372" cy="683264"/>
            </a:xfrm>
            <a:prstGeom prst="rect">
              <a:avLst/>
            </a:prstGeom>
            <a:noFill/>
            <a:ln>
              <a:noFill/>
            </a:ln>
          </p:spPr>
          <p:txBody>
            <a:bodyPr lIns="91425" tIns="45700" rIns="91425" bIns="45700" anchor="t" anchorCtr="0">
              <a:noAutofit/>
            </a:bodyPr>
            <a:lstStyle/>
            <a:p>
              <a:pPr marL="0" marR="0" lvl="0" indent="0" algn="r" rtl="0">
                <a:lnSpc>
                  <a:spcPct val="120000"/>
                </a:lnSpc>
                <a:spcBef>
                  <a:spcPts val="0"/>
                </a:spcBef>
                <a:buSzPct val="25000"/>
                <a:buNone/>
              </a:pPr>
              <a:r>
                <a:rPr lang="es-ES" sz="1600" b="1" i="0" u="none" strike="noStrike" cap="none" baseline="0">
                  <a:solidFill>
                    <a:srgbClr val="595959"/>
                  </a:solidFill>
                  <a:latin typeface="Arial"/>
                  <a:ea typeface="Arial"/>
                  <a:cs typeface="Arial"/>
                  <a:sym typeface="Arial"/>
                </a:rPr>
                <a:t>Pacífico: </a:t>
              </a:r>
              <a:r>
                <a:rPr lang="es-ES" sz="1600" b="0" i="0" u="none" strike="noStrike" cap="none" baseline="0">
                  <a:solidFill>
                    <a:srgbClr val="595959"/>
                  </a:solidFill>
                  <a:latin typeface="Arial"/>
                  <a:ea typeface="Arial"/>
                  <a:cs typeface="Arial"/>
                  <a:sym typeface="Arial"/>
                </a:rPr>
                <a:t>Equidad, integración </a:t>
              </a:r>
            </a:p>
            <a:p>
              <a:pPr marL="0" marR="0" lvl="0" indent="0" algn="r" rtl="0">
                <a:lnSpc>
                  <a:spcPct val="120000"/>
                </a:lnSpc>
                <a:spcBef>
                  <a:spcPts val="0"/>
                </a:spcBef>
                <a:buSzPct val="25000"/>
                <a:buNone/>
              </a:pPr>
              <a:r>
                <a:rPr lang="es-ES" sz="1600" b="0" i="0" u="none" strike="noStrike" cap="none" baseline="0">
                  <a:solidFill>
                    <a:srgbClr val="595959"/>
                  </a:solidFill>
                  <a:latin typeface="Arial"/>
                  <a:ea typeface="Arial"/>
                  <a:cs typeface="Arial"/>
                  <a:sym typeface="Arial"/>
                </a:rPr>
                <a:t>y aprovechamiento sostenible  de mercados</a:t>
              </a:r>
            </a:p>
          </p:txBody>
        </p:sp>
        <p:sp>
          <p:nvSpPr>
            <p:cNvPr id="207" name="Shape 207"/>
            <p:cNvSpPr txBox="1"/>
            <p:nvPr/>
          </p:nvSpPr>
          <p:spPr>
            <a:xfrm>
              <a:off x="3996137" y="3826816"/>
              <a:ext cx="4520771" cy="656076"/>
            </a:xfrm>
            <a:prstGeom prst="rect">
              <a:avLst/>
            </a:prstGeom>
            <a:noFill/>
            <a:ln>
              <a:noFill/>
            </a:ln>
          </p:spPr>
          <p:txBody>
            <a:bodyPr lIns="91425" tIns="45700" rIns="91425" bIns="45700" anchor="t" anchorCtr="0">
              <a:noAutofit/>
            </a:bodyPr>
            <a:lstStyle/>
            <a:p>
              <a:pPr marL="0" marR="0" lvl="0" indent="0" algn="r" rtl="0">
                <a:lnSpc>
                  <a:spcPct val="120000"/>
                </a:lnSpc>
                <a:spcBef>
                  <a:spcPts val="0"/>
                </a:spcBef>
                <a:buSzPct val="25000"/>
                <a:buNone/>
              </a:pPr>
              <a:r>
                <a:rPr lang="es-ES" sz="1600" b="0" i="0" u="none" strike="noStrike" cap="none" baseline="0">
                  <a:solidFill>
                    <a:srgbClr val="595959"/>
                  </a:solidFill>
                  <a:latin typeface="Arial"/>
                  <a:ea typeface="Arial"/>
                  <a:cs typeface="Arial"/>
                  <a:sym typeface="Arial"/>
                </a:rPr>
                <a:t>Crecimiento y bienestar para los </a:t>
              </a:r>
              <a:r>
                <a:rPr lang="es-ES" sz="1600" b="1" i="0" u="none" strike="noStrike" cap="none" baseline="0">
                  <a:solidFill>
                    <a:srgbClr val="595959"/>
                  </a:solidFill>
                  <a:latin typeface="Arial"/>
                  <a:ea typeface="Arial"/>
                  <a:cs typeface="Arial"/>
                  <a:sym typeface="Arial"/>
                </a:rPr>
                <a:t>Llanos</a:t>
              </a:r>
              <a:r>
                <a:rPr lang="es-ES" sz="1600" b="0" i="0" u="none" strike="noStrike" cap="none" baseline="0">
                  <a:solidFill>
                    <a:srgbClr val="595959"/>
                  </a:solidFill>
                  <a:latin typeface="Arial"/>
                  <a:ea typeface="Arial"/>
                  <a:cs typeface="Arial"/>
                  <a:sym typeface="Arial"/>
                </a:rPr>
                <a:t>: Medio ambiente, agroindustria y desarrollo humano</a:t>
              </a:r>
            </a:p>
          </p:txBody>
        </p:sp>
        <p:grpSp>
          <p:nvGrpSpPr>
            <p:cNvPr id="208" name="Shape 208"/>
            <p:cNvGrpSpPr/>
            <p:nvPr/>
          </p:nvGrpSpPr>
          <p:grpSpPr>
            <a:xfrm>
              <a:off x="2405575" y="1648350"/>
              <a:ext cx="6181670" cy="118787"/>
              <a:chOff x="2405575" y="1648350"/>
              <a:chExt cx="6181670" cy="118787"/>
            </a:xfrm>
          </p:grpSpPr>
          <p:cxnSp>
            <p:nvCxnSpPr>
              <p:cNvPr id="209" name="Shape 209"/>
              <p:cNvCxnSpPr/>
              <p:nvPr/>
            </p:nvCxnSpPr>
            <p:spPr>
              <a:xfrm rot="10800000" flipH="1">
                <a:off x="2405575" y="1707745"/>
                <a:ext cx="6104053" cy="8513"/>
              </a:xfrm>
              <a:prstGeom prst="straightConnector1">
                <a:avLst/>
              </a:prstGeom>
              <a:noFill/>
              <a:ln w="19050" cap="flat">
                <a:solidFill>
                  <a:srgbClr val="00B0F0"/>
                </a:solidFill>
                <a:prstDash val="solid"/>
                <a:round/>
                <a:headEnd type="none" w="med" len="med"/>
                <a:tailEnd type="none" w="med" len="med"/>
              </a:ln>
            </p:spPr>
          </p:cxnSp>
          <p:sp>
            <p:nvSpPr>
              <p:cNvPr id="210" name="Shape 210"/>
              <p:cNvSpPr/>
              <p:nvPr/>
            </p:nvSpPr>
            <p:spPr>
              <a:xfrm>
                <a:off x="8468457" y="1648350"/>
                <a:ext cx="118787" cy="118787"/>
              </a:xfrm>
              <a:prstGeom prst="ellipse">
                <a:avLst/>
              </a:prstGeom>
              <a:solidFill>
                <a:srgbClr val="00B0F0"/>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rgbClr val="FFFFFF"/>
                  </a:solidFill>
                  <a:latin typeface="Arial"/>
                  <a:ea typeface="Arial"/>
                  <a:cs typeface="Arial"/>
                  <a:sym typeface="Arial"/>
                </a:endParaRPr>
              </a:p>
            </p:txBody>
          </p:sp>
        </p:grpSp>
        <p:grpSp>
          <p:nvGrpSpPr>
            <p:cNvPr id="211" name="Shape 211"/>
            <p:cNvGrpSpPr/>
            <p:nvPr/>
          </p:nvGrpSpPr>
          <p:grpSpPr>
            <a:xfrm>
              <a:off x="1425864" y="3748275"/>
              <a:ext cx="7157265" cy="118787"/>
              <a:chOff x="1432898" y="3748275"/>
              <a:chExt cx="7157265" cy="118787"/>
            </a:xfrm>
          </p:grpSpPr>
          <p:cxnSp>
            <p:nvCxnSpPr>
              <p:cNvPr id="212" name="Shape 212"/>
              <p:cNvCxnSpPr/>
              <p:nvPr/>
            </p:nvCxnSpPr>
            <p:spPr>
              <a:xfrm>
                <a:off x="1432898" y="3813435"/>
                <a:ext cx="7055999" cy="0"/>
              </a:xfrm>
              <a:prstGeom prst="straightConnector1">
                <a:avLst/>
              </a:prstGeom>
              <a:noFill/>
              <a:ln w="19050" cap="flat">
                <a:solidFill>
                  <a:srgbClr val="EE7F4B"/>
                </a:solidFill>
                <a:prstDash val="solid"/>
                <a:round/>
                <a:headEnd type="none" w="med" len="med"/>
                <a:tailEnd type="none" w="med" len="med"/>
              </a:ln>
            </p:spPr>
          </p:cxnSp>
          <p:sp>
            <p:nvSpPr>
              <p:cNvPr id="213" name="Shape 213"/>
              <p:cNvSpPr/>
              <p:nvPr/>
            </p:nvSpPr>
            <p:spPr>
              <a:xfrm>
                <a:off x="8471375" y="3748275"/>
                <a:ext cx="118787" cy="118787"/>
              </a:xfrm>
              <a:prstGeom prst="ellipse">
                <a:avLst/>
              </a:prstGeom>
              <a:solidFill>
                <a:srgbClr val="EE7F4B"/>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rgbClr val="FFFFFF"/>
                  </a:solidFill>
                  <a:latin typeface="Arial"/>
                  <a:ea typeface="Arial"/>
                  <a:cs typeface="Arial"/>
                  <a:sym typeface="Arial"/>
                </a:endParaRPr>
              </a:p>
            </p:txBody>
          </p:sp>
        </p:grpSp>
        <p:grpSp>
          <p:nvGrpSpPr>
            <p:cNvPr id="214" name="Shape 214"/>
            <p:cNvGrpSpPr/>
            <p:nvPr/>
          </p:nvGrpSpPr>
          <p:grpSpPr>
            <a:xfrm>
              <a:off x="3172264" y="4437188"/>
              <a:ext cx="5410865" cy="118787"/>
              <a:chOff x="3228167" y="4457396"/>
              <a:chExt cx="5410865" cy="118787"/>
            </a:xfrm>
          </p:grpSpPr>
          <p:cxnSp>
            <p:nvCxnSpPr>
              <p:cNvPr id="215" name="Shape 215"/>
              <p:cNvCxnSpPr/>
              <p:nvPr/>
            </p:nvCxnSpPr>
            <p:spPr>
              <a:xfrm>
                <a:off x="3228167" y="4516791"/>
                <a:ext cx="5328000" cy="0"/>
              </a:xfrm>
              <a:prstGeom prst="straightConnector1">
                <a:avLst/>
              </a:prstGeom>
              <a:noFill/>
              <a:ln w="19050" cap="flat">
                <a:solidFill>
                  <a:srgbClr val="6666FF"/>
                </a:solidFill>
                <a:prstDash val="solid"/>
                <a:round/>
                <a:headEnd type="none" w="med" len="med"/>
                <a:tailEnd type="none" w="med" len="med"/>
              </a:ln>
            </p:spPr>
          </p:cxnSp>
          <p:sp>
            <p:nvSpPr>
              <p:cNvPr id="216" name="Shape 216"/>
              <p:cNvSpPr/>
              <p:nvPr/>
            </p:nvSpPr>
            <p:spPr>
              <a:xfrm>
                <a:off x="8520245" y="4457396"/>
                <a:ext cx="118787" cy="118787"/>
              </a:xfrm>
              <a:prstGeom prst="ellipse">
                <a:avLst/>
              </a:prstGeom>
              <a:solidFill>
                <a:srgbClr val="6666FF"/>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rgbClr val="FFFFFF"/>
                  </a:solidFill>
                  <a:latin typeface="Arial"/>
                  <a:ea typeface="Arial"/>
                  <a:cs typeface="Arial"/>
                  <a:sym typeface="Arial"/>
                </a:endParaRPr>
              </a:p>
            </p:txBody>
          </p:sp>
        </p:grpSp>
        <p:sp>
          <p:nvSpPr>
            <p:cNvPr id="217" name="Shape 217"/>
            <p:cNvSpPr txBox="1"/>
            <p:nvPr/>
          </p:nvSpPr>
          <p:spPr>
            <a:xfrm>
              <a:off x="4434098" y="4517307"/>
              <a:ext cx="4086116" cy="830996"/>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s-ES" sz="1600" b="0" i="0" u="none" strike="noStrike" cap="none" baseline="0">
                  <a:solidFill>
                    <a:srgbClr val="595959"/>
                  </a:solidFill>
                  <a:latin typeface="Arial"/>
                  <a:ea typeface="Arial"/>
                  <a:cs typeface="Arial"/>
                  <a:sym typeface="Arial"/>
                </a:rPr>
                <a:t>El </a:t>
              </a:r>
              <a:r>
                <a:rPr lang="es-ES" sz="1600" b="1" i="0" u="none" strike="noStrike" cap="none" baseline="0">
                  <a:solidFill>
                    <a:srgbClr val="595959"/>
                  </a:solidFill>
                  <a:latin typeface="Arial"/>
                  <a:ea typeface="Arial"/>
                  <a:cs typeface="Arial"/>
                  <a:sym typeface="Arial"/>
                </a:rPr>
                <a:t>sur de Colombia</a:t>
              </a:r>
              <a:r>
                <a:rPr lang="es-ES" sz="1600" b="0" i="0" u="none" strike="noStrike" cap="none" baseline="0">
                  <a:solidFill>
                    <a:srgbClr val="595959"/>
                  </a:solidFill>
                  <a:latin typeface="Arial"/>
                  <a:ea typeface="Arial"/>
                  <a:cs typeface="Arial"/>
                  <a:sym typeface="Arial"/>
                </a:rPr>
                <a:t>, tierra </a:t>
              </a:r>
              <a:br>
                <a:rPr lang="es-ES" sz="1600" b="0" i="0" u="none" strike="noStrike" cap="none" baseline="0">
                  <a:solidFill>
                    <a:srgbClr val="595959"/>
                  </a:solidFill>
                  <a:latin typeface="Arial"/>
                  <a:ea typeface="Arial"/>
                  <a:cs typeface="Arial"/>
                  <a:sym typeface="Arial"/>
                </a:rPr>
              </a:br>
              <a:r>
                <a:rPr lang="es-ES" sz="1600" b="0" i="0" u="none" strike="noStrike" cap="none" baseline="0">
                  <a:solidFill>
                    <a:srgbClr val="595959"/>
                  </a:solidFill>
                  <a:latin typeface="Arial"/>
                  <a:ea typeface="Arial"/>
                  <a:cs typeface="Arial"/>
                  <a:sym typeface="Arial"/>
                </a:rPr>
                <a:t>de oportunidades y paz: desarrollo del campo y conservación ambiental</a:t>
              </a:r>
            </a:p>
          </p:txBody>
        </p:sp>
        <p:sp>
          <p:nvSpPr>
            <p:cNvPr id="218" name="Shape 218"/>
            <p:cNvSpPr txBox="1"/>
            <p:nvPr/>
          </p:nvSpPr>
          <p:spPr>
            <a:xfrm>
              <a:off x="3799019" y="2427384"/>
              <a:ext cx="4730599" cy="683264"/>
            </a:xfrm>
            <a:prstGeom prst="rect">
              <a:avLst/>
            </a:prstGeom>
            <a:noFill/>
            <a:ln>
              <a:noFill/>
            </a:ln>
          </p:spPr>
          <p:txBody>
            <a:bodyPr lIns="91425" tIns="45700" rIns="91425" bIns="45700" anchor="t" anchorCtr="0">
              <a:noAutofit/>
            </a:bodyPr>
            <a:lstStyle/>
            <a:p>
              <a:pPr marL="0" marR="0" lvl="0" indent="0" algn="r" rtl="0">
                <a:lnSpc>
                  <a:spcPct val="120000"/>
                </a:lnSpc>
                <a:spcBef>
                  <a:spcPts val="0"/>
                </a:spcBef>
                <a:buSzPct val="25000"/>
                <a:buNone/>
              </a:pPr>
              <a:r>
                <a:rPr lang="es-ES" sz="1600" b="0" i="0" u="none" strike="noStrike" cap="none" baseline="0">
                  <a:solidFill>
                    <a:srgbClr val="595959"/>
                  </a:solidFill>
                  <a:latin typeface="Arial"/>
                  <a:ea typeface="Arial"/>
                  <a:cs typeface="Arial"/>
                  <a:sym typeface="Arial"/>
                </a:rPr>
                <a:t>Conectividad para la integración y el desarrollo productivo sostenible de la región </a:t>
              </a:r>
              <a:r>
                <a:rPr lang="es-ES" sz="1600" b="1" i="0" u="none" strike="noStrike" cap="none" baseline="0">
                  <a:solidFill>
                    <a:srgbClr val="595959"/>
                  </a:solidFill>
                  <a:latin typeface="Arial"/>
                  <a:ea typeface="Arial"/>
                  <a:cs typeface="Arial"/>
                  <a:sym typeface="Arial"/>
                </a:rPr>
                <a:t>Centro Oriente</a:t>
              </a:r>
            </a:p>
          </p:txBody>
        </p:sp>
        <p:grpSp>
          <p:nvGrpSpPr>
            <p:cNvPr id="219" name="Shape 219"/>
            <p:cNvGrpSpPr/>
            <p:nvPr/>
          </p:nvGrpSpPr>
          <p:grpSpPr>
            <a:xfrm>
              <a:off x="2257864" y="3050438"/>
              <a:ext cx="6334962" cy="118787"/>
              <a:chOff x="2257864" y="3050438"/>
              <a:chExt cx="6334962" cy="118787"/>
            </a:xfrm>
          </p:grpSpPr>
          <p:cxnSp>
            <p:nvCxnSpPr>
              <p:cNvPr id="220" name="Shape 220"/>
              <p:cNvCxnSpPr/>
              <p:nvPr/>
            </p:nvCxnSpPr>
            <p:spPr>
              <a:xfrm rot="10800000" flipH="1">
                <a:off x="2257864" y="3107327"/>
                <a:ext cx="6227999" cy="5007"/>
              </a:xfrm>
              <a:prstGeom prst="straightConnector1">
                <a:avLst/>
              </a:prstGeom>
              <a:noFill/>
              <a:ln w="19050" cap="flat">
                <a:solidFill>
                  <a:srgbClr val="009999"/>
                </a:solidFill>
                <a:prstDash val="solid"/>
                <a:round/>
                <a:headEnd type="none" w="med" len="med"/>
                <a:tailEnd type="none" w="med" len="med"/>
              </a:ln>
            </p:spPr>
          </p:cxnSp>
          <p:sp>
            <p:nvSpPr>
              <p:cNvPr id="221" name="Shape 221"/>
              <p:cNvSpPr/>
              <p:nvPr/>
            </p:nvSpPr>
            <p:spPr>
              <a:xfrm>
                <a:off x="8474039" y="3050438"/>
                <a:ext cx="118787" cy="118787"/>
              </a:xfrm>
              <a:prstGeom prst="ellipse">
                <a:avLst/>
              </a:prstGeom>
              <a:solidFill>
                <a:srgbClr val="009999"/>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rgbClr val="FFFFFF"/>
                  </a:solidFill>
                  <a:latin typeface="Arial"/>
                  <a:ea typeface="Arial"/>
                  <a:cs typeface="Arial"/>
                  <a:sym typeface="Arial"/>
                </a:endParaRPr>
              </a:p>
            </p:txBody>
          </p:sp>
        </p:grpSp>
        <p:grpSp>
          <p:nvGrpSpPr>
            <p:cNvPr id="222" name="Shape 222"/>
            <p:cNvGrpSpPr/>
            <p:nvPr/>
          </p:nvGrpSpPr>
          <p:grpSpPr>
            <a:xfrm>
              <a:off x="2011802" y="2350097"/>
              <a:ext cx="6579287" cy="118787"/>
              <a:chOff x="2004768" y="2603321"/>
              <a:chExt cx="6579287" cy="118787"/>
            </a:xfrm>
          </p:grpSpPr>
          <p:cxnSp>
            <p:nvCxnSpPr>
              <p:cNvPr id="223" name="Shape 223"/>
              <p:cNvCxnSpPr>
                <a:endCxn id="224" idx="2"/>
              </p:cNvCxnSpPr>
              <p:nvPr/>
            </p:nvCxnSpPr>
            <p:spPr>
              <a:xfrm rot="10800000" flipH="1">
                <a:off x="2004768" y="2662715"/>
                <a:ext cx="6460500" cy="11400"/>
              </a:xfrm>
              <a:prstGeom prst="straightConnector1">
                <a:avLst/>
              </a:prstGeom>
              <a:noFill/>
              <a:ln w="19050" cap="flat">
                <a:solidFill>
                  <a:srgbClr val="FFC000"/>
                </a:solidFill>
                <a:prstDash val="solid"/>
                <a:round/>
                <a:headEnd type="none" w="med" len="med"/>
                <a:tailEnd type="none" w="med" len="med"/>
              </a:ln>
            </p:spPr>
          </p:cxnSp>
          <p:sp>
            <p:nvSpPr>
              <p:cNvPr id="224" name="Shape 224"/>
              <p:cNvSpPr/>
              <p:nvPr/>
            </p:nvSpPr>
            <p:spPr>
              <a:xfrm>
                <a:off x="8465268" y="2603321"/>
                <a:ext cx="118787" cy="118787"/>
              </a:xfrm>
              <a:prstGeom prst="ellipse">
                <a:avLst/>
              </a:prstGeom>
              <a:solidFill>
                <a:srgbClr val="FFC000"/>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rgbClr val="FFFFFF"/>
                  </a:solidFill>
                  <a:latin typeface="Arial"/>
                  <a:ea typeface="Arial"/>
                  <a:cs typeface="Arial"/>
                  <a:sym typeface="Arial"/>
                </a:endParaRPr>
              </a:p>
            </p:txBody>
          </p:sp>
        </p:grpSp>
        <p:sp>
          <p:nvSpPr>
            <p:cNvPr id="225" name="Shape 225"/>
            <p:cNvSpPr txBox="1"/>
            <p:nvPr/>
          </p:nvSpPr>
          <p:spPr>
            <a:xfrm>
              <a:off x="4010205" y="1728744"/>
              <a:ext cx="4520771" cy="683264"/>
            </a:xfrm>
            <a:prstGeom prst="rect">
              <a:avLst/>
            </a:prstGeom>
            <a:noFill/>
            <a:ln>
              <a:noFill/>
            </a:ln>
          </p:spPr>
          <p:txBody>
            <a:bodyPr lIns="91425" tIns="45700" rIns="91425" bIns="45700" anchor="t" anchorCtr="0">
              <a:noAutofit/>
            </a:bodyPr>
            <a:lstStyle/>
            <a:p>
              <a:pPr marL="0" marR="0" lvl="0" indent="0" algn="r" rtl="0">
                <a:lnSpc>
                  <a:spcPct val="120000"/>
                </a:lnSpc>
                <a:spcBef>
                  <a:spcPts val="0"/>
                </a:spcBef>
                <a:buSzPct val="25000"/>
                <a:buNone/>
              </a:pPr>
              <a:r>
                <a:rPr lang="es-ES" sz="1600" b="0" i="0" u="none" strike="noStrike" cap="none" baseline="0">
                  <a:solidFill>
                    <a:srgbClr val="595959"/>
                  </a:solidFill>
                  <a:latin typeface="Arial"/>
                  <a:ea typeface="Arial"/>
                  <a:cs typeface="Arial"/>
                  <a:sym typeface="Arial"/>
                </a:rPr>
                <a:t>Capital humano innovador y territorios incluyentes en el </a:t>
              </a:r>
              <a:r>
                <a:rPr lang="es-ES" sz="1600" b="1" i="0" u="none" strike="noStrike" cap="none" baseline="0">
                  <a:solidFill>
                    <a:srgbClr val="595959"/>
                  </a:solidFill>
                  <a:latin typeface="Arial"/>
                  <a:ea typeface="Arial"/>
                  <a:cs typeface="Arial"/>
                  <a:sym typeface="Arial"/>
                </a:rPr>
                <a:t>Eje cafetero y Antioquia</a:t>
              </a:r>
            </a:p>
          </p:txBody>
        </p:sp>
      </p:gr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12</a:t>
            </a:fld>
            <a:endParaRPr lang="es-ES"/>
          </a:p>
        </p:txBody>
      </p:sp>
      <p:sp>
        <p:nvSpPr>
          <p:cNvPr id="4" name="3 Título"/>
          <p:cNvSpPr>
            <a:spLocks noGrp="1"/>
          </p:cNvSpPr>
          <p:nvPr>
            <p:ph type="title"/>
          </p:nvPr>
        </p:nvSpPr>
        <p:spPr>
          <a:xfrm>
            <a:off x="693868" y="188640"/>
            <a:ext cx="7756263" cy="763243"/>
          </a:xfrm>
        </p:spPr>
        <p:txBody>
          <a:bodyPr/>
          <a:lstStyle/>
          <a:p>
            <a:r>
              <a:rPr lang="es-ES" sz="4400" dirty="0" smtClean="0">
                <a:latin typeface="Times New Roman" pitchFamily="18" charset="0"/>
                <a:cs typeface="Times New Roman" pitchFamily="18" charset="0"/>
              </a:rPr>
              <a:t>Regiones del PND</a:t>
            </a:r>
            <a:endParaRPr lang="es-ES" sz="4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951883"/>
            <a:ext cx="4824537" cy="5578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18595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988840"/>
            <a:ext cx="8496944" cy="4464496"/>
          </a:xfrm>
        </p:spPr>
        <p:txBody>
          <a:bodyPr>
            <a:normAutofit/>
          </a:bodyPr>
          <a:lstStyle/>
          <a:p>
            <a:pPr algn="just"/>
            <a:r>
              <a:rPr lang="es-ES" dirty="0" smtClean="0">
                <a:latin typeface="Times New Roman" pitchFamily="18" charset="0"/>
                <a:cs typeface="Times New Roman" pitchFamily="18" charset="0"/>
              </a:rPr>
              <a:t>Se mantienen las bases del modelo </a:t>
            </a:r>
            <a:r>
              <a:rPr lang="es-ES" dirty="0" err="1" smtClean="0">
                <a:latin typeface="Times New Roman" pitchFamily="18" charset="0"/>
                <a:cs typeface="Times New Roman" pitchFamily="18" charset="0"/>
              </a:rPr>
              <a:t>extractivista</a:t>
            </a:r>
            <a:r>
              <a:rPr lang="es-ES" dirty="0" smtClean="0">
                <a:latin typeface="Times New Roman" pitchFamily="18" charset="0"/>
                <a:cs typeface="Times New Roman" pitchFamily="18" charset="0"/>
              </a:rPr>
              <a:t> minero – energético, no como motor,  pero sigue siendo determinante para la evolución económica y las finanzas publicas</a:t>
            </a:r>
          </a:p>
          <a:p>
            <a:pPr algn="just"/>
            <a:r>
              <a:rPr lang="es-ES" dirty="0" smtClean="0">
                <a:latin typeface="Times New Roman" pitchFamily="18" charset="0"/>
                <a:cs typeface="Times New Roman" pitchFamily="18" charset="0"/>
              </a:rPr>
              <a:t>Lo cierto es que el petróleo aporta el 25% y la minería propiamente el 5% a los ingresos corrientes de la nación. </a:t>
            </a:r>
          </a:p>
          <a:p>
            <a:pPr algn="just"/>
            <a:r>
              <a:rPr lang="es-ES" dirty="0" smtClean="0">
                <a:latin typeface="Times New Roman" pitchFamily="18" charset="0"/>
                <a:cs typeface="Times New Roman" pitchFamily="18" charset="0"/>
              </a:rPr>
              <a:t>Se requiere construir una política de mediano y largo plazo para impulsar el sector minero y no coyunturales de necesidades de recursos</a:t>
            </a:r>
          </a:p>
          <a:p>
            <a:pPr algn="just"/>
            <a:r>
              <a:rPr lang="es-ES" dirty="0" smtClean="0">
                <a:latin typeface="Times New Roman" pitchFamily="18" charset="0"/>
                <a:cs typeface="Times New Roman" pitchFamily="18" charset="0"/>
              </a:rPr>
              <a:t>Es una oportunidad para replantear la política minero – energética y promover sectores de agregación de valor mas impactantes en el empleo.</a:t>
            </a:r>
          </a:p>
          <a:p>
            <a:pPr algn="just"/>
            <a:endParaRPr lang="es-ES" dirty="0" smtClean="0"/>
          </a:p>
          <a:p>
            <a:pPr algn="just"/>
            <a:endParaRPr lang="es-ES"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13</a:t>
            </a:fld>
            <a:endParaRPr lang="es-ES"/>
          </a:p>
        </p:txBody>
      </p:sp>
      <p:sp>
        <p:nvSpPr>
          <p:cNvPr id="4" name="3 Título"/>
          <p:cNvSpPr>
            <a:spLocks noGrp="1"/>
          </p:cNvSpPr>
          <p:nvPr>
            <p:ph type="title"/>
          </p:nvPr>
        </p:nvSpPr>
        <p:spPr/>
        <p:txBody>
          <a:bodyPr/>
          <a:lstStyle/>
          <a:p>
            <a:r>
              <a:rPr lang="es-ES" dirty="0" smtClean="0">
                <a:latin typeface="Times New Roman" pitchFamily="18" charset="0"/>
                <a:cs typeface="Times New Roman" pitchFamily="18" charset="0"/>
              </a:rPr>
              <a:t>Minería</a:t>
            </a:r>
            <a:endParaRPr lang="es-ES" dirty="0">
              <a:latin typeface="Times New Roman" pitchFamily="18" charset="0"/>
              <a:cs typeface="Times New Roman" pitchFamily="18" charset="0"/>
            </a:endParaRPr>
          </a:p>
        </p:txBody>
      </p:sp>
    </p:spTree>
    <p:extLst>
      <p:ext uri="{BB962C8B-B14F-4D97-AF65-F5344CB8AC3E}">
        <p14:creationId xmlns:p14="http://schemas.microsoft.com/office/powerpoint/2010/main" val="1850607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2248347"/>
            <a:ext cx="8424935" cy="4132981"/>
          </a:xfrm>
        </p:spPr>
        <p:txBody>
          <a:bodyPr>
            <a:normAutofit/>
          </a:bodyPr>
          <a:lstStyle/>
          <a:p>
            <a:pPr algn="just"/>
            <a:r>
              <a:rPr lang="es-ES" dirty="0" smtClean="0">
                <a:latin typeface="Times New Roman" pitchFamily="18" charset="0"/>
                <a:cs typeface="Times New Roman" pitchFamily="18" charset="0"/>
              </a:rPr>
              <a:t>Da continuidad a la perspectiva de la agro-industria de exportación del PND 2010 -2014 como locomotora del desarrollo.</a:t>
            </a:r>
          </a:p>
          <a:p>
            <a:pPr algn="just"/>
            <a:r>
              <a:rPr lang="es-ES" dirty="0" smtClean="0">
                <a:latin typeface="Times New Roman" pitchFamily="18" charset="0"/>
                <a:cs typeface="Times New Roman" pitchFamily="18" charset="0"/>
              </a:rPr>
              <a:t>Los planteamientos del PND sobre acceso a la tierra y seguridad jurídica mina la posibilidad de desarrollar una verdadera «Reforma Rural Integral»</a:t>
            </a:r>
          </a:p>
          <a:p>
            <a:pPr algn="just"/>
            <a:r>
              <a:rPr lang="es-ES" dirty="0" smtClean="0">
                <a:latin typeface="Times New Roman" pitchFamily="18" charset="0"/>
                <a:cs typeface="Times New Roman" pitchFamily="18" charset="0"/>
              </a:rPr>
              <a:t>El PND se contrapone a los acuerdos de la Habana</a:t>
            </a:r>
          </a:p>
          <a:p>
            <a:pPr algn="just"/>
            <a:r>
              <a:rPr lang="es-ES" dirty="0" smtClean="0">
                <a:latin typeface="Times New Roman" pitchFamily="18" charset="0"/>
                <a:cs typeface="Times New Roman" pitchFamily="18" charset="0"/>
              </a:rPr>
              <a:t>La insistencia en los TLC tiene un sesgo anti-campesino</a:t>
            </a:r>
          </a:p>
          <a:p>
            <a:pPr algn="just"/>
            <a:r>
              <a:rPr lang="es-ES" dirty="0" smtClean="0">
                <a:latin typeface="Times New Roman" pitchFamily="18" charset="0"/>
                <a:cs typeface="Times New Roman" pitchFamily="18" charset="0"/>
              </a:rPr>
              <a:t>No resuelve el acceso al crédito, ni el tema de la asistencia técnica</a:t>
            </a:r>
            <a:endParaRPr lang="es-ES" dirty="0">
              <a:latin typeface="Times New Roman" pitchFamily="18" charset="0"/>
              <a:cs typeface="Times New Roman" pitchFamily="18" charset="0"/>
            </a:endParaRPr>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14</a:t>
            </a:fld>
            <a:endParaRPr lang="es-ES"/>
          </a:p>
        </p:txBody>
      </p:sp>
      <p:sp>
        <p:nvSpPr>
          <p:cNvPr id="4" name="3 Título"/>
          <p:cNvSpPr>
            <a:spLocks noGrp="1"/>
          </p:cNvSpPr>
          <p:nvPr>
            <p:ph type="title"/>
          </p:nvPr>
        </p:nvSpPr>
        <p:spPr/>
        <p:txBody>
          <a:bodyPr/>
          <a:lstStyle/>
          <a:p>
            <a:r>
              <a:rPr lang="es-ES" dirty="0" smtClean="0">
                <a:latin typeface="Times New Roman" pitchFamily="18" charset="0"/>
                <a:cs typeface="Times New Roman" pitchFamily="18" charset="0"/>
              </a:rPr>
              <a:t>Agricultura</a:t>
            </a:r>
            <a:endParaRPr lang="es-ES" dirty="0">
              <a:latin typeface="Times New Roman" pitchFamily="18" charset="0"/>
              <a:cs typeface="Times New Roman" pitchFamily="18" charset="0"/>
            </a:endParaRPr>
          </a:p>
        </p:txBody>
      </p:sp>
    </p:spTree>
    <p:extLst>
      <p:ext uri="{BB962C8B-B14F-4D97-AF65-F5344CB8AC3E}">
        <p14:creationId xmlns:p14="http://schemas.microsoft.com/office/powerpoint/2010/main" val="778342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2" y="1484784"/>
            <a:ext cx="8820472" cy="5184576"/>
          </a:xfrm>
        </p:spPr>
        <p:txBody>
          <a:bodyPr>
            <a:noAutofit/>
          </a:bodyPr>
          <a:lstStyle/>
          <a:p>
            <a:pPr marL="0" indent="0" algn="just">
              <a:buNone/>
            </a:pPr>
            <a:r>
              <a:rPr lang="es-ES" sz="2600" b="1" dirty="0" smtClean="0">
                <a:latin typeface="Times New Roman" pitchFamily="18" charset="0"/>
                <a:cs typeface="Times New Roman" pitchFamily="18" charset="0"/>
              </a:rPr>
              <a:t>Estrategia de competitividad e infraestructuras estratégicas:</a:t>
            </a:r>
          </a:p>
          <a:p>
            <a:pPr algn="just"/>
            <a:r>
              <a:rPr lang="es-ES" sz="2500" dirty="0" smtClean="0">
                <a:latin typeface="Times New Roman" pitchFamily="18" charset="0"/>
                <a:cs typeface="Times New Roman" pitchFamily="18" charset="0"/>
              </a:rPr>
              <a:t>Se insiste en un modelo orientado a los mercados externos y no en el fortalecimiento de la demanda interna</a:t>
            </a:r>
          </a:p>
          <a:p>
            <a:pPr algn="just"/>
            <a:r>
              <a:rPr lang="es-ES" sz="2500" dirty="0" smtClean="0">
                <a:latin typeface="Times New Roman" pitchFamily="18" charset="0"/>
                <a:cs typeface="Times New Roman" pitchFamily="18" charset="0"/>
              </a:rPr>
              <a:t>Una de las funciones del Estado es </a:t>
            </a:r>
            <a:r>
              <a:rPr lang="es-ES" sz="2500" i="1" dirty="0" smtClean="0">
                <a:latin typeface="Times New Roman" pitchFamily="18" charset="0"/>
                <a:cs typeface="Times New Roman" pitchFamily="18" charset="0"/>
              </a:rPr>
              <a:t>«velar por la promoción de un entorno de competencia abierta e intensa dentro de un contexto de reglas claras» </a:t>
            </a:r>
            <a:r>
              <a:rPr lang="es-ES" sz="2500" dirty="0" smtClean="0">
                <a:latin typeface="Times New Roman" pitchFamily="18" charset="0"/>
                <a:cs typeface="Times New Roman" pitchFamily="18" charset="0"/>
              </a:rPr>
              <a:t>(Bases del Plan, </a:t>
            </a:r>
            <a:r>
              <a:rPr lang="es-ES" sz="2500" dirty="0" err="1" smtClean="0">
                <a:latin typeface="Times New Roman" pitchFamily="18" charset="0"/>
                <a:cs typeface="Times New Roman" pitchFamily="18" charset="0"/>
              </a:rPr>
              <a:t>pag</a:t>
            </a:r>
            <a:r>
              <a:rPr lang="es-ES" sz="2500" dirty="0" smtClean="0">
                <a:latin typeface="Times New Roman" pitchFamily="18" charset="0"/>
                <a:cs typeface="Times New Roman" pitchFamily="18" charset="0"/>
              </a:rPr>
              <a:t>. 85)</a:t>
            </a:r>
          </a:p>
          <a:p>
            <a:pPr algn="just"/>
            <a:r>
              <a:rPr lang="es-ES" sz="2500" dirty="0" smtClean="0">
                <a:latin typeface="Times New Roman" pitchFamily="18" charset="0"/>
                <a:cs typeface="Times New Roman" pitchFamily="18" charset="0"/>
              </a:rPr>
              <a:t>Se sigue soñando con aumentar esfuerzos «para aprovechar las oportunidades provenientes de las mayores flujos de IED»</a:t>
            </a:r>
            <a:r>
              <a:rPr lang="es-ES" sz="2500" dirty="0">
                <a:latin typeface="Times New Roman" pitchFamily="18" charset="0"/>
                <a:cs typeface="Times New Roman" pitchFamily="18" charset="0"/>
              </a:rPr>
              <a:t> (Bases del Plan, </a:t>
            </a:r>
            <a:r>
              <a:rPr lang="es-ES" sz="2500" dirty="0" err="1">
                <a:latin typeface="Times New Roman" pitchFamily="18" charset="0"/>
                <a:cs typeface="Times New Roman" pitchFamily="18" charset="0"/>
              </a:rPr>
              <a:t>pag</a:t>
            </a:r>
            <a:r>
              <a:rPr lang="es-ES" sz="2500" dirty="0">
                <a:latin typeface="Times New Roman" pitchFamily="18" charset="0"/>
                <a:cs typeface="Times New Roman" pitchFamily="18" charset="0"/>
              </a:rPr>
              <a:t>. </a:t>
            </a:r>
            <a:r>
              <a:rPr lang="es-ES" sz="2500" dirty="0" smtClean="0">
                <a:latin typeface="Times New Roman" pitchFamily="18" charset="0"/>
                <a:cs typeface="Times New Roman" pitchFamily="18" charset="0"/>
              </a:rPr>
              <a:t>89)</a:t>
            </a:r>
            <a:endParaRPr lang="es-ES" sz="2500" dirty="0">
              <a:latin typeface="Times New Roman" pitchFamily="18" charset="0"/>
              <a:cs typeface="Times New Roman" pitchFamily="18" charset="0"/>
            </a:endParaRPr>
          </a:p>
          <a:p>
            <a:pPr algn="just"/>
            <a:r>
              <a:rPr lang="es-ES" sz="2500" dirty="0" smtClean="0">
                <a:latin typeface="Times New Roman" pitchFamily="18" charset="0"/>
                <a:cs typeface="Times New Roman" pitchFamily="18" charset="0"/>
              </a:rPr>
              <a:t>Se sigue insistiendo, en la vieja teoría colonialista,  de que el crecimiento depende del uso eficiente de las «ventajas comparativas» </a:t>
            </a:r>
            <a:r>
              <a:rPr lang="es-ES" sz="2500" dirty="0">
                <a:latin typeface="Times New Roman" pitchFamily="18" charset="0"/>
                <a:cs typeface="Times New Roman" pitchFamily="18" charset="0"/>
              </a:rPr>
              <a:t>(Bases del Plan, </a:t>
            </a:r>
            <a:r>
              <a:rPr lang="es-ES" sz="2500" dirty="0" err="1">
                <a:latin typeface="Times New Roman" pitchFamily="18" charset="0"/>
                <a:cs typeface="Times New Roman" pitchFamily="18" charset="0"/>
              </a:rPr>
              <a:t>pag</a:t>
            </a:r>
            <a:r>
              <a:rPr lang="es-ES" sz="2500" dirty="0">
                <a:latin typeface="Times New Roman" pitchFamily="18" charset="0"/>
                <a:cs typeface="Times New Roman" pitchFamily="18" charset="0"/>
              </a:rPr>
              <a:t>. </a:t>
            </a:r>
            <a:r>
              <a:rPr lang="es-ES" sz="2500" dirty="0" smtClean="0">
                <a:latin typeface="Times New Roman" pitchFamily="18" charset="0"/>
                <a:cs typeface="Times New Roman" pitchFamily="18" charset="0"/>
              </a:rPr>
              <a:t>107)</a:t>
            </a:r>
            <a:endParaRPr lang="es-ES" sz="2500" dirty="0">
              <a:latin typeface="Times New Roman" pitchFamily="18" charset="0"/>
              <a:cs typeface="Times New Roman" pitchFamily="18" charset="0"/>
            </a:endParaRPr>
          </a:p>
          <a:p>
            <a:pPr algn="just"/>
            <a:endParaRPr lang="es-ES" sz="2500" dirty="0" smtClean="0">
              <a:latin typeface="Times New Roman" pitchFamily="18" charset="0"/>
              <a:cs typeface="Times New Roman" pitchFamily="18" charset="0"/>
            </a:endParaRPr>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15</a:t>
            </a:fld>
            <a:endParaRPr lang="es-ES"/>
          </a:p>
        </p:txBody>
      </p:sp>
      <p:sp>
        <p:nvSpPr>
          <p:cNvPr id="4" name="3 Título"/>
          <p:cNvSpPr>
            <a:spLocks noGrp="1"/>
          </p:cNvSpPr>
          <p:nvPr>
            <p:ph type="title"/>
          </p:nvPr>
        </p:nvSpPr>
        <p:spPr>
          <a:xfrm>
            <a:off x="611560" y="332656"/>
            <a:ext cx="8136904" cy="1054250"/>
          </a:xfrm>
        </p:spPr>
        <p:txBody>
          <a:bodyPr/>
          <a:lstStyle/>
          <a:p>
            <a:r>
              <a:rPr lang="es-ES" dirty="0" smtClean="0">
                <a:latin typeface="Times New Roman" pitchFamily="18" charset="0"/>
                <a:cs typeface="Times New Roman" pitchFamily="18" charset="0"/>
              </a:rPr>
              <a:t>PND y libre comercio</a:t>
            </a:r>
            <a:endParaRPr lang="es-ES" dirty="0">
              <a:latin typeface="Times New Roman" pitchFamily="18" charset="0"/>
              <a:cs typeface="Times New Roman" pitchFamily="18" charset="0"/>
            </a:endParaRPr>
          </a:p>
        </p:txBody>
      </p:sp>
    </p:spTree>
    <p:extLst>
      <p:ext uri="{BB962C8B-B14F-4D97-AF65-F5344CB8AC3E}">
        <p14:creationId xmlns:p14="http://schemas.microsoft.com/office/powerpoint/2010/main" val="287469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2" y="2105472"/>
            <a:ext cx="8820472" cy="4491880"/>
          </a:xfrm>
        </p:spPr>
        <p:txBody>
          <a:bodyPr>
            <a:noAutofit/>
          </a:bodyPr>
          <a:lstStyle/>
          <a:p>
            <a:pPr algn="just"/>
            <a:r>
              <a:rPr lang="es-ES" sz="2500" dirty="0" smtClean="0">
                <a:latin typeface="Times New Roman" pitchFamily="18" charset="0"/>
                <a:cs typeface="Times New Roman" pitchFamily="18" charset="0"/>
              </a:rPr>
              <a:t>Se plantea que el desarrollo depende de las exportaciones, especialmente hacia los países  con los que se tienen acuerdos comerciales (TLC)</a:t>
            </a:r>
          </a:p>
          <a:p>
            <a:pPr algn="just"/>
            <a:r>
              <a:rPr lang="es-ES" sz="2500" dirty="0" smtClean="0">
                <a:latin typeface="Times New Roman" pitchFamily="18" charset="0"/>
                <a:cs typeface="Times New Roman" pitchFamily="18" charset="0"/>
              </a:rPr>
              <a:t>Libre comercio es un medio para el desarrollo</a:t>
            </a:r>
          </a:p>
          <a:p>
            <a:pPr algn="just"/>
            <a:r>
              <a:rPr lang="es-ES" sz="2500" dirty="0" smtClean="0">
                <a:latin typeface="Times New Roman" pitchFamily="18" charset="0"/>
                <a:cs typeface="Times New Roman" pitchFamily="18" charset="0"/>
              </a:rPr>
              <a:t>Fortalecer la competitividad de las zonas francas</a:t>
            </a:r>
          </a:p>
          <a:p>
            <a:pPr algn="just"/>
            <a:r>
              <a:rPr lang="es-ES" sz="2500" dirty="0" smtClean="0">
                <a:latin typeface="Times New Roman" pitchFamily="18" charset="0"/>
                <a:cs typeface="Times New Roman" pitchFamily="18" charset="0"/>
              </a:rPr>
              <a:t> OCDE. </a:t>
            </a:r>
            <a:r>
              <a:rPr lang="es-ES" sz="2500" dirty="0">
                <a:latin typeface="Times New Roman" pitchFamily="18" charset="0"/>
                <a:cs typeface="Times New Roman" pitchFamily="18" charset="0"/>
              </a:rPr>
              <a:t>Los países miembros se comprometen a aplicar los principios de liberalización, no discriminación, trato nacional y trato </a:t>
            </a:r>
            <a:r>
              <a:rPr lang="es-ES" sz="2500" dirty="0" smtClean="0">
                <a:latin typeface="Times New Roman" pitchFamily="18" charset="0"/>
                <a:cs typeface="Times New Roman" pitchFamily="18" charset="0"/>
              </a:rPr>
              <a:t>equivalente (PND incluye 136 lineamientos específicos de los 230 que exige para el ingreso)</a:t>
            </a:r>
          </a:p>
          <a:p>
            <a:pPr algn="just"/>
            <a:r>
              <a:rPr lang="es-ES" sz="2500" dirty="0" smtClean="0">
                <a:latin typeface="Times New Roman" pitchFamily="18" charset="0"/>
                <a:cs typeface="Times New Roman" pitchFamily="18" charset="0"/>
              </a:rPr>
              <a:t>Competitividad e innovación emergen de las empresas</a:t>
            </a:r>
          </a:p>
          <a:p>
            <a:pPr algn="just"/>
            <a:endParaRPr lang="es-ES" sz="2500" dirty="0" smtClean="0">
              <a:latin typeface="Times New Roman" pitchFamily="18" charset="0"/>
              <a:cs typeface="Times New Roman" pitchFamily="18" charset="0"/>
            </a:endParaRPr>
          </a:p>
          <a:p>
            <a:pPr algn="just"/>
            <a:endParaRPr lang="es-ES" sz="2200" dirty="0" smtClean="0"/>
          </a:p>
          <a:p>
            <a:pPr algn="just"/>
            <a:endParaRPr lang="es-ES" sz="2200"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16</a:t>
            </a:fld>
            <a:endParaRPr lang="es-ES"/>
          </a:p>
        </p:txBody>
      </p:sp>
      <p:sp>
        <p:nvSpPr>
          <p:cNvPr id="4" name="3 Título"/>
          <p:cNvSpPr>
            <a:spLocks noGrp="1"/>
          </p:cNvSpPr>
          <p:nvPr>
            <p:ph type="title"/>
          </p:nvPr>
        </p:nvSpPr>
        <p:spPr>
          <a:xfrm>
            <a:off x="539552" y="620688"/>
            <a:ext cx="8136904" cy="1054250"/>
          </a:xfrm>
        </p:spPr>
        <p:txBody>
          <a:bodyPr/>
          <a:lstStyle/>
          <a:p>
            <a:r>
              <a:rPr lang="es-ES" dirty="0" smtClean="0"/>
              <a:t>PND y libre comercio</a:t>
            </a:r>
            <a:endParaRPr lang="es-ES" dirty="0"/>
          </a:p>
        </p:txBody>
      </p:sp>
    </p:spTree>
    <p:extLst>
      <p:ext uri="{BB962C8B-B14F-4D97-AF65-F5344CB8AC3E}">
        <p14:creationId xmlns:p14="http://schemas.microsoft.com/office/powerpoint/2010/main" val="315162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2" name="Shape 232"/>
          <p:cNvSpPr txBox="1">
            <a:spLocks noGrp="1"/>
          </p:cNvSpPr>
          <p:nvPr>
            <p:ph idx="1"/>
          </p:nvPr>
        </p:nvSpPr>
        <p:spPr>
          <a:prstGeom prst="rect">
            <a:avLst/>
          </a:prstGeom>
          <a:noFill/>
          <a:ln>
            <a:noFill/>
          </a:ln>
        </p:spPr>
        <p:txBody>
          <a:bodyPr lIns="91425" tIns="45700" rIns="91425" bIns="45700" anchor="t" anchorCtr="0">
            <a:noAutofit/>
          </a:bodyPr>
          <a:lstStyle/>
          <a:p>
            <a:pPr marL="0" marR="0" lvl="0" indent="0" algn="ctr" rtl="0">
              <a:spcBef>
                <a:spcPts val="0"/>
              </a:spcBef>
              <a:buClr>
                <a:schemeClr val="accent2"/>
              </a:buClr>
              <a:buSzPct val="25000"/>
              <a:buFont typeface="Noto Symbol"/>
              <a:buNone/>
            </a:pPr>
            <a:r>
              <a:rPr lang="es-ES" sz="2900" b="0" i="0" u="none" strike="noStrike" cap="none" baseline="0" dirty="0">
                <a:solidFill>
                  <a:schemeClr val="dk1"/>
                </a:solidFill>
                <a:latin typeface="Times New Roman" pitchFamily="18" charset="0"/>
                <a:ea typeface="Arial"/>
                <a:cs typeface="Times New Roman" pitchFamily="18" charset="0"/>
                <a:sym typeface="Arial"/>
              </a:rPr>
              <a:t>“La visión de paz del Gobierno nacional tiene como centro de sus prioridades la finalización del conflicto armado, la garantía de derechos y el fortalecimiento de las instituciones desde el enfoque territorial, reconociendo que el conflicto ha afectado de manera diferenciada a los territorios, dejando sus mayores secuelas en el ámbito rural”</a:t>
            </a:r>
          </a:p>
        </p:txBody>
      </p:sp>
      <p:sp>
        <p:nvSpPr>
          <p:cNvPr id="233" name="Shape 233"/>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17</a:t>
            </a:fld>
            <a:endParaRPr lang="es-ES" sz="1200" b="1" i="0" u="none" strike="noStrike" cap="none" baseline="0">
              <a:solidFill>
                <a:srgbClr val="FFFFFF"/>
              </a:solidFill>
              <a:latin typeface="Arial"/>
              <a:ea typeface="Arial"/>
              <a:cs typeface="Arial"/>
              <a:sym typeface="Arial"/>
            </a:endParaRPr>
          </a:p>
        </p:txBody>
      </p:sp>
      <p:sp>
        <p:nvSpPr>
          <p:cNvPr id="231" name="Shape 231"/>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PAZ</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6" name="Shape 246"/>
          <p:cNvSpPr txBox="1">
            <a:spLocks noGrp="1"/>
          </p:cNvSpPr>
          <p:nvPr>
            <p:ph idx="1"/>
          </p:nvPr>
        </p:nvSpPr>
        <p:spPr>
          <a:xfrm>
            <a:off x="179512" y="1988840"/>
            <a:ext cx="8856984" cy="4752528"/>
          </a:xfrm>
          <a:prstGeom prst="rect">
            <a:avLst/>
          </a:prstGeom>
          <a:noFill/>
          <a:ln>
            <a:noFill/>
          </a:ln>
        </p:spPr>
        <p:txBody>
          <a:bodyPr lIns="91425" tIns="45700" rIns="91425" bIns="45700" anchor="t" anchorCtr="0">
            <a:noAutofit/>
          </a:bodyPr>
          <a:lstStyle/>
          <a:p>
            <a:pPr marL="0" marR="0" lvl="0" indent="0" algn="just" rtl="0">
              <a:lnSpc>
                <a:spcPct val="90000"/>
              </a:lnSpc>
              <a:spcBef>
                <a:spcPts val="0"/>
              </a:spcBef>
              <a:buClr>
                <a:schemeClr val="accent2"/>
              </a:buClr>
              <a:buSzPct val="59999"/>
              <a:buNone/>
            </a:pPr>
            <a:r>
              <a:rPr lang="es-ES" sz="2900" b="0" i="0" u="none" strike="noStrike" cap="none" baseline="0" dirty="0">
                <a:solidFill>
                  <a:schemeClr val="dk1"/>
                </a:solidFill>
                <a:latin typeface="Times New Roman" pitchFamily="18" charset="0"/>
                <a:ea typeface="Arial"/>
                <a:cs typeface="Times New Roman" pitchFamily="18" charset="0"/>
                <a:sym typeface="Arial"/>
              </a:rPr>
              <a:t>Se incluyen en este pilar:</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Garantías para la igualdad de oportunidades en el goce efectivo de los derechos</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Mecanismos de promoción de los derechos de la verdad, justicia y reparación, y garantías de no repetición. </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Oferta para avanzar hacia la conectividad para el cierre de brechas y la inclusión productiva.</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Desarrollo local integral para las comunidades campesinas, afros, indígenas.</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Modelos de desarrollo local sostenible</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Consejo Institucional para el postconflicto</a:t>
            </a:r>
          </a:p>
          <a:p>
            <a:pPr marL="640080" marR="0" lvl="1" indent="-168910" algn="just" rtl="0">
              <a:lnSpc>
                <a:spcPct val="90000"/>
              </a:lnSpc>
              <a:spcBef>
                <a:spcPts val="550"/>
              </a:spcBef>
              <a:buClr>
                <a:schemeClr val="accent1"/>
              </a:buClr>
              <a:buFont typeface="Noto Symbol"/>
              <a:buNone/>
            </a:pPr>
            <a:endParaRPr sz="2600" b="0" i="0" u="none" strike="noStrike" cap="none" baseline="0" dirty="0">
              <a:solidFill>
                <a:schemeClr val="dk1"/>
              </a:solidFill>
              <a:latin typeface="Times New Roman" pitchFamily="18" charset="0"/>
              <a:ea typeface="Arial"/>
              <a:cs typeface="Times New Roman" pitchFamily="18" charset="0"/>
              <a:sym typeface="Arial"/>
            </a:endParaRPr>
          </a:p>
          <a:p>
            <a:pPr marL="320040" marR="0" lvl="0" indent="-209550" algn="just" rtl="0">
              <a:lnSpc>
                <a:spcPct val="90000"/>
              </a:lnSpc>
              <a:spcBef>
                <a:spcPts val="700"/>
              </a:spcBef>
              <a:buClr>
                <a:schemeClr val="accent2"/>
              </a:buClr>
              <a:buFont typeface="Noto Symbol"/>
              <a:buNone/>
            </a:pPr>
            <a:endParaRPr sz="2900" b="0" i="0" u="none" strike="noStrike" cap="none" baseline="0" dirty="0">
              <a:solidFill>
                <a:schemeClr val="dk1"/>
              </a:solidFill>
              <a:latin typeface="Arial"/>
              <a:ea typeface="Arial"/>
              <a:cs typeface="Arial"/>
              <a:sym typeface="Arial"/>
            </a:endParaRPr>
          </a:p>
        </p:txBody>
      </p:sp>
      <p:sp>
        <p:nvSpPr>
          <p:cNvPr id="247" name="Shape 247"/>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18</a:t>
            </a:fld>
            <a:endParaRPr lang="es-ES" sz="1200" b="1" i="0" u="none" strike="noStrike" cap="none" baseline="0">
              <a:solidFill>
                <a:srgbClr val="FFFFFF"/>
              </a:solidFill>
              <a:latin typeface="Arial"/>
              <a:ea typeface="Arial"/>
              <a:cs typeface="Arial"/>
              <a:sym typeface="Arial"/>
            </a:endParaRPr>
          </a:p>
        </p:txBody>
      </p:sp>
      <p:sp>
        <p:nvSpPr>
          <p:cNvPr id="245" name="Shape 245"/>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PAZ</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9" name="Shape 239"/>
          <p:cNvSpPr txBox="1">
            <a:spLocks noGrp="1"/>
          </p:cNvSpPr>
          <p:nvPr>
            <p:ph idx="1"/>
          </p:nvPr>
        </p:nvSpPr>
        <p:spPr>
          <a:xfrm>
            <a:off x="251520" y="1916832"/>
            <a:ext cx="8712968" cy="4858543"/>
          </a:xfrm>
          <a:prstGeom prst="rect">
            <a:avLst/>
          </a:prstGeom>
          <a:noFill/>
          <a:ln>
            <a:noFill/>
          </a:ln>
        </p:spPr>
        <p:txBody>
          <a:bodyPr lIns="91425" tIns="45700" rIns="91425" bIns="45700" anchor="t" anchorCtr="0">
            <a:noAutofit/>
          </a:bodyPr>
          <a:lstStyle/>
          <a:p>
            <a:pPr marL="320040" marR="0" lvl="0" indent="-320040" algn="just" rtl="0">
              <a:lnSpc>
                <a:spcPct val="80000"/>
              </a:lnSpc>
              <a:spcBef>
                <a:spcPts val="0"/>
              </a:spcBef>
              <a:buClr>
                <a:schemeClr val="accent2"/>
              </a:buClr>
              <a:buSzPct val="60000"/>
              <a:buFont typeface="Noto Symbol"/>
              <a:buChar char="◻"/>
            </a:pPr>
            <a:r>
              <a:rPr lang="es-ES" sz="2800" b="0" i="0" u="sng" strike="noStrike" cap="none" baseline="0" dirty="0">
                <a:solidFill>
                  <a:schemeClr val="dk1"/>
                </a:solidFill>
                <a:latin typeface="Times New Roman" pitchFamily="18" charset="0"/>
                <a:ea typeface="Arial"/>
                <a:cs typeface="Times New Roman" pitchFamily="18" charset="0"/>
                <a:sym typeface="Arial"/>
              </a:rPr>
              <a:t>No se incluye </a:t>
            </a:r>
            <a:r>
              <a:rPr lang="es-ES" sz="2800" b="0" i="0" u="none" strike="noStrike" cap="none" baseline="0" dirty="0">
                <a:solidFill>
                  <a:schemeClr val="dk1"/>
                </a:solidFill>
                <a:latin typeface="Times New Roman" pitchFamily="18" charset="0"/>
                <a:ea typeface="Arial"/>
                <a:cs typeface="Times New Roman" pitchFamily="18" charset="0"/>
                <a:sym typeface="Arial"/>
              </a:rPr>
              <a:t>en el PND de manera explícita la adopción de los acuerdos de la Habana, específicamente la refrendación</a:t>
            </a:r>
          </a:p>
          <a:p>
            <a:pPr marL="320040" marR="0" lvl="0" indent="-320040" algn="just" rtl="0">
              <a:lnSpc>
                <a:spcPct val="80000"/>
              </a:lnSpc>
              <a:spcBef>
                <a:spcPts val="700"/>
              </a:spcBef>
              <a:buClr>
                <a:schemeClr val="accent2"/>
              </a:buClr>
              <a:buSzPct val="60000"/>
              <a:buFont typeface="Noto Symbol"/>
              <a:buChar char="◻"/>
            </a:pPr>
            <a:r>
              <a:rPr lang="es-ES" sz="2800" b="0" i="0" u="sng" strike="noStrike" cap="none" baseline="0" dirty="0" smtClean="0">
                <a:solidFill>
                  <a:schemeClr val="dk1"/>
                </a:solidFill>
                <a:latin typeface="Times New Roman" pitchFamily="18" charset="0"/>
                <a:ea typeface="Arial"/>
                <a:cs typeface="Times New Roman" pitchFamily="18" charset="0"/>
                <a:sym typeface="Arial"/>
              </a:rPr>
              <a:t>No </a:t>
            </a:r>
            <a:r>
              <a:rPr lang="es-ES" sz="2800" b="0" i="0" u="sng" strike="noStrike" cap="none" baseline="0" dirty="0">
                <a:solidFill>
                  <a:schemeClr val="dk1"/>
                </a:solidFill>
                <a:latin typeface="Times New Roman" pitchFamily="18" charset="0"/>
                <a:ea typeface="Arial"/>
                <a:cs typeface="Times New Roman" pitchFamily="18" charset="0"/>
                <a:sym typeface="Arial"/>
              </a:rPr>
              <a:t>se incluye </a:t>
            </a:r>
            <a:r>
              <a:rPr lang="es-ES" sz="2800" b="0" i="0" u="none" strike="noStrike" cap="none" baseline="0" dirty="0">
                <a:solidFill>
                  <a:schemeClr val="dk1"/>
                </a:solidFill>
                <a:latin typeface="Times New Roman" pitchFamily="18" charset="0"/>
                <a:ea typeface="Arial"/>
                <a:cs typeface="Times New Roman" pitchFamily="18" charset="0"/>
                <a:sym typeface="Arial"/>
              </a:rPr>
              <a:t>un papel para el Consejo Nacional de Paz</a:t>
            </a:r>
          </a:p>
          <a:p>
            <a:pPr marL="320040" marR="0" lvl="0" indent="-320040" algn="just" rtl="0">
              <a:lnSpc>
                <a:spcPct val="80000"/>
              </a:lnSpc>
              <a:spcBef>
                <a:spcPts val="700"/>
              </a:spcBef>
              <a:buClr>
                <a:schemeClr val="accent2"/>
              </a:buClr>
              <a:buSzPct val="60000"/>
              <a:buFont typeface="Noto Symbol"/>
              <a:buChar char="◻"/>
            </a:pPr>
            <a:r>
              <a:rPr lang="es-ES" sz="2800" b="0" i="0" u="sng" strike="noStrike" cap="none" baseline="0" dirty="0">
                <a:solidFill>
                  <a:schemeClr val="dk1"/>
                </a:solidFill>
                <a:latin typeface="Times New Roman" pitchFamily="18" charset="0"/>
                <a:ea typeface="Arial"/>
                <a:cs typeface="Times New Roman" pitchFamily="18" charset="0"/>
                <a:sym typeface="Arial"/>
              </a:rPr>
              <a:t>No se prevé </a:t>
            </a:r>
            <a:r>
              <a:rPr lang="es-ES" sz="2800" b="0" i="0" u="none" strike="noStrike" cap="none" baseline="0" dirty="0">
                <a:solidFill>
                  <a:schemeClr val="dk1"/>
                </a:solidFill>
                <a:latin typeface="Times New Roman" pitchFamily="18" charset="0"/>
                <a:ea typeface="Arial"/>
                <a:cs typeface="Times New Roman" pitchFamily="18" charset="0"/>
                <a:sym typeface="Arial"/>
              </a:rPr>
              <a:t>articulación con el Congreso para el desarrollo de los ajustes normativos e institucionales para la paz</a:t>
            </a:r>
          </a:p>
          <a:p>
            <a:pPr marL="320040" marR="0" lvl="0" indent="-320040" algn="just" rtl="0">
              <a:lnSpc>
                <a:spcPct val="80000"/>
              </a:lnSpc>
              <a:spcBef>
                <a:spcPts val="700"/>
              </a:spcBef>
              <a:buClr>
                <a:schemeClr val="accent2"/>
              </a:buClr>
              <a:buSzPct val="60000"/>
              <a:buFont typeface="Noto Symbol"/>
              <a:buChar char="◻"/>
            </a:pPr>
            <a:r>
              <a:rPr lang="es-ES" sz="2800" b="0" i="0" u="sng" strike="noStrike" cap="none" baseline="0" dirty="0">
                <a:solidFill>
                  <a:schemeClr val="dk1"/>
                </a:solidFill>
                <a:latin typeface="Times New Roman" pitchFamily="18" charset="0"/>
                <a:ea typeface="Arial"/>
                <a:cs typeface="Times New Roman" pitchFamily="18" charset="0"/>
                <a:sym typeface="Arial"/>
              </a:rPr>
              <a:t>Limitadas metas </a:t>
            </a:r>
            <a:r>
              <a:rPr lang="es-ES" sz="2800" b="0" i="0" u="none" strike="noStrike" cap="none" baseline="0" dirty="0">
                <a:solidFill>
                  <a:schemeClr val="dk1"/>
                </a:solidFill>
                <a:latin typeface="Times New Roman" pitchFamily="18" charset="0"/>
                <a:ea typeface="Arial"/>
                <a:cs typeface="Times New Roman" pitchFamily="18" charset="0"/>
                <a:sym typeface="Arial"/>
              </a:rPr>
              <a:t>en la Infraestructura para la paz</a:t>
            </a:r>
          </a:p>
          <a:p>
            <a:pPr marL="640080" marR="0" lvl="1" indent="-284480" algn="just" rtl="0">
              <a:lnSpc>
                <a:spcPct val="80000"/>
              </a:lnSpc>
              <a:spcBef>
                <a:spcPts val="550"/>
              </a:spcBef>
              <a:buClr>
                <a:schemeClr val="accent1"/>
              </a:buClr>
              <a:buSzPct val="70000"/>
              <a:buFont typeface="Noto Symbol"/>
              <a:buChar char="⬜"/>
            </a:pPr>
            <a:r>
              <a:rPr lang="es-ES" sz="2500" b="0" i="0" u="none" strike="noStrike" cap="none" baseline="0" dirty="0">
                <a:solidFill>
                  <a:schemeClr val="dk1"/>
                </a:solidFill>
                <a:latin typeface="Times New Roman" pitchFamily="18" charset="0"/>
                <a:ea typeface="Arial"/>
                <a:cs typeface="Times New Roman" pitchFamily="18" charset="0"/>
                <a:sym typeface="Arial"/>
              </a:rPr>
              <a:t>En Agendas Territoriales de Paz</a:t>
            </a:r>
          </a:p>
          <a:p>
            <a:pPr marL="640080" marR="0" lvl="1" indent="-284480" algn="just" rtl="0">
              <a:lnSpc>
                <a:spcPct val="80000"/>
              </a:lnSpc>
              <a:spcBef>
                <a:spcPts val="550"/>
              </a:spcBef>
              <a:buClr>
                <a:schemeClr val="accent1"/>
              </a:buClr>
              <a:buSzPct val="70000"/>
              <a:buFont typeface="Noto Symbol"/>
              <a:buChar char="⬜"/>
            </a:pPr>
            <a:r>
              <a:rPr lang="es-ES" sz="2500" b="0" i="0" u="none" strike="noStrike" cap="none" baseline="0" dirty="0">
                <a:solidFill>
                  <a:schemeClr val="dk1"/>
                </a:solidFill>
                <a:latin typeface="Times New Roman" pitchFamily="18" charset="0"/>
                <a:ea typeface="Arial"/>
                <a:cs typeface="Times New Roman" pitchFamily="18" charset="0"/>
                <a:sym typeface="Arial"/>
              </a:rPr>
              <a:t>Iniciativas ciudadanas de desarrollo y paz</a:t>
            </a:r>
          </a:p>
          <a:p>
            <a:pPr marL="640080" marR="0" lvl="1" indent="-284480" algn="just" rtl="0">
              <a:lnSpc>
                <a:spcPct val="80000"/>
              </a:lnSpc>
              <a:spcBef>
                <a:spcPts val="550"/>
              </a:spcBef>
              <a:buClr>
                <a:schemeClr val="accent1"/>
              </a:buClr>
              <a:buSzPct val="70000"/>
              <a:buFont typeface="Noto Symbol"/>
              <a:buChar char="⬜"/>
            </a:pPr>
            <a:r>
              <a:rPr lang="es-ES" sz="2500" b="0" i="0" u="none" strike="noStrike" cap="none" baseline="0" dirty="0">
                <a:solidFill>
                  <a:schemeClr val="dk1"/>
                </a:solidFill>
                <a:latin typeface="Times New Roman" pitchFamily="18" charset="0"/>
                <a:ea typeface="Arial"/>
                <a:cs typeface="Times New Roman" pitchFamily="18" charset="0"/>
                <a:sym typeface="Arial"/>
              </a:rPr>
              <a:t>Consejos territoriales de paz</a:t>
            </a:r>
          </a:p>
          <a:p>
            <a:pPr marL="640080" marR="0" lvl="1" indent="-177577" algn="just" rtl="0">
              <a:lnSpc>
                <a:spcPct val="80000"/>
              </a:lnSpc>
              <a:spcBef>
                <a:spcPts val="550"/>
              </a:spcBef>
              <a:buClr>
                <a:schemeClr val="accent1"/>
              </a:buClr>
              <a:buFont typeface="Noto Symbol"/>
              <a:buNone/>
            </a:pPr>
            <a:endParaRPr sz="2400" b="0" i="0" u="none" strike="noStrike" cap="none" baseline="0" dirty="0">
              <a:solidFill>
                <a:schemeClr val="dk1"/>
              </a:solidFill>
              <a:latin typeface="Arial"/>
              <a:ea typeface="Arial"/>
              <a:cs typeface="Arial"/>
              <a:sym typeface="Arial"/>
            </a:endParaRPr>
          </a:p>
          <a:p>
            <a:pPr marL="320040" marR="0" lvl="0" indent="-217855" algn="just" rtl="0">
              <a:lnSpc>
                <a:spcPct val="80000"/>
              </a:lnSpc>
              <a:spcBef>
                <a:spcPts val="700"/>
              </a:spcBef>
              <a:buClr>
                <a:schemeClr val="accent2"/>
              </a:buClr>
              <a:buFont typeface="Noto Symbol"/>
              <a:buNone/>
            </a:pPr>
            <a:endParaRPr sz="2700" b="0" i="0" u="none" strike="noStrike" cap="none" baseline="0" dirty="0">
              <a:solidFill>
                <a:schemeClr val="dk1"/>
              </a:solidFill>
              <a:latin typeface="Arial"/>
              <a:ea typeface="Arial"/>
              <a:cs typeface="Arial"/>
              <a:sym typeface="Arial"/>
            </a:endParaRPr>
          </a:p>
        </p:txBody>
      </p:sp>
      <p:sp>
        <p:nvSpPr>
          <p:cNvPr id="240" name="Shape 240"/>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19</a:t>
            </a:fld>
            <a:endParaRPr lang="es-ES" sz="1200" b="1" i="0" u="none" strike="noStrike" cap="none" baseline="0">
              <a:solidFill>
                <a:srgbClr val="FFFFFF"/>
              </a:solidFill>
              <a:latin typeface="Arial"/>
              <a:ea typeface="Arial"/>
              <a:cs typeface="Arial"/>
              <a:sym typeface="Arial"/>
            </a:endParaRPr>
          </a:p>
        </p:txBody>
      </p:sp>
      <p:sp>
        <p:nvSpPr>
          <p:cNvPr id="238" name="Shape 238"/>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PAZ</a:t>
            </a:r>
          </a:p>
        </p:txBody>
      </p:sp>
    </p:spTree>
    <p:extLst>
      <p:ext uri="{BB962C8B-B14F-4D97-AF65-F5344CB8AC3E}">
        <p14:creationId xmlns:p14="http://schemas.microsoft.com/office/powerpoint/2010/main" val="1905832652"/>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7" y="2248347"/>
            <a:ext cx="8352928" cy="4421013"/>
          </a:xfrm>
        </p:spPr>
        <p:txBody>
          <a:bodyPr>
            <a:normAutofit lnSpcReduction="10000"/>
          </a:bodyPr>
          <a:lstStyle/>
          <a:p>
            <a:r>
              <a:rPr lang="es-ES" sz="2800" dirty="0" smtClean="0">
                <a:latin typeface="Times New Roman" pitchFamily="18" charset="0"/>
                <a:cs typeface="Times New Roman" pitchFamily="18" charset="0"/>
              </a:rPr>
              <a:t>Bases del PND 2014 - 2018: Todos por un nuevo país</a:t>
            </a:r>
          </a:p>
          <a:p>
            <a:pPr lvl="1"/>
            <a:r>
              <a:rPr lang="es-ES" sz="2800" dirty="0" smtClean="0">
                <a:latin typeface="Times New Roman" pitchFamily="18" charset="0"/>
                <a:cs typeface="Times New Roman" pitchFamily="18" charset="0"/>
              </a:rPr>
              <a:t>Enfoque</a:t>
            </a:r>
          </a:p>
          <a:p>
            <a:pPr lvl="1"/>
            <a:r>
              <a:rPr lang="es-ES" sz="2800" dirty="0" smtClean="0">
                <a:latin typeface="Times New Roman" pitchFamily="18" charset="0"/>
                <a:cs typeface="Times New Roman" pitchFamily="18" charset="0"/>
              </a:rPr>
              <a:t>Estrategias</a:t>
            </a:r>
          </a:p>
          <a:p>
            <a:pPr lvl="1"/>
            <a:r>
              <a:rPr lang="es-ES" sz="2800" dirty="0" smtClean="0">
                <a:latin typeface="Times New Roman" pitchFamily="18" charset="0"/>
                <a:cs typeface="Times New Roman" pitchFamily="18" charset="0"/>
              </a:rPr>
              <a:t>Metas</a:t>
            </a:r>
          </a:p>
          <a:p>
            <a:pPr lvl="1"/>
            <a:r>
              <a:rPr lang="es-ES" sz="2800" dirty="0" smtClean="0">
                <a:latin typeface="Times New Roman" pitchFamily="18" charset="0"/>
                <a:cs typeface="Times New Roman" pitchFamily="18" charset="0"/>
              </a:rPr>
              <a:t>Indicadores</a:t>
            </a:r>
          </a:p>
          <a:p>
            <a:r>
              <a:rPr lang="es-ES" sz="2800" dirty="0" smtClean="0">
                <a:latin typeface="Times New Roman" pitchFamily="18" charset="0"/>
                <a:cs typeface="Times New Roman" pitchFamily="18" charset="0"/>
              </a:rPr>
              <a:t>Proyecto de Ley que tiene 200 artículos</a:t>
            </a:r>
          </a:p>
          <a:p>
            <a:pPr lvl="1"/>
            <a:r>
              <a:rPr lang="es-ES" sz="2800" dirty="0" smtClean="0">
                <a:latin typeface="Times New Roman" pitchFamily="18" charset="0"/>
                <a:cs typeface="Times New Roman" pitchFamily="18" charset="0"/>
              </a:rPr>
              <a:t>Articulo 2do apruebas Bases del PND</a:t>
            </a:r>
          </a:p>
          <a:p>
            <a:pPr lvl="1"/>
            <a:r>
              <a:rPr lang="es-ES" sz="2800" dirty="0" smtClean="0">
                <a:latin typeface="Times New Roman" pitchFamily="18" charset="0"/>
                <a:cs typeface="Times New Roman" pitchFamily="18" charset="0"/>
              </a:rPr>
              <a:t>Agenda de desarrollo post 2015</a:t>
            </a:r>
          </a:p>
          <a:p>
            <a:pPr lvl="1"/>
            <a:r>
              <a:rPr lang="es-ES" sz="2800" dirty="0">
                <a:latin typeface="Times New Roman" pitchFamily="18" charset="0"/>
                <a:cs typeface="Times New Roman" pitchFamily="18" charset="0"/>
              </a:rPr>
              <a:t>Estándares de la OCDE</a:t>
            </a:r>
          </a:p>
          <a:p>
            <a:pPr lvl="1"/>
            <a:endParaRPr lang="es-ES" sz="2800" dirty="0" smtClean="0">
              <a:latin typeface="Times New Roman" pitchFamily="18" charset="0"/>
              <a:cs typeface="Times New Roman" pitchFamily="18" charset="0"/>
            </a:endParaRPr>
          </a:p>
          <a:p>
            <a:pPr lvl="1"/>
            <a:endParaRPr lang="es-ES"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2</a:t>
            </a:fld>
            <a:endParaRPr lang="es-ES"/>
          </a:p>
        </p:txBody>
      </p:sp>
      <p:sp>
        <p:nvSpPr>
          <p:cNvPr id="4" name="3 Título"/>
          <p:cNvSpPr>
            <a:spLocks noGrp="1"/>
          </p:cNvSpPr>
          <p:nvPr>
            <p:ph type="title"/>
          </p:nvPr>
        </p:nvSpPr>
        <p:spPr/>
        <p:txBody>
          <a:bodyPr/>
          <a:lstStyle/>
          <a:p>
            <a:r>
              <a:rPr lang="es-ES" dirty="0" smtClean="0">
                <a:latin typeface="Times New Roman" pitchFamily="18" charset="0"/>
                <a:cs typeface="Times New Roman" pitchFamily="18" charset="0"/>
              </a:rPr>
              <a:t>Partes de PND</a:t>
            </a:r>
            <a:endParaRPr lang="es-ES" dirty="0">
              <a:latin typeface="Times New Roman" pitchFamily="18" charset="0"/>
              <a:cs typeface="Times New Roman" pitchFamily="18" charset="0"/>
            </a:endParaRPr>
          </a:p>
        </p:txBody>
      </p:sp>
    </p:spTree>
    <p:extLst>
      <p:ext uri="{BB962C8B-B14F-4D97-AF65-F5344CB8AC3E}">
        <p14:creationId xmlns:p14="http://schemas.microsoft.com/office/powerpoint/2010/main" val="3428168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60" name="Shape 260"/>
          <p:cNvSpPr txBox="1">
            <a:spLocks noGrp="1"/>
          </p:cNvSpPr>
          <p:nvPr>
            <p:ph idx="1"/>
          </p:nvPr>
        </p:nvSpPr>
        <p:spPr>
          <a:xfrm>
            <a:off x="179512" y="1988840"/>
            <a:ext cx="8784975" cy="4680520"/>
          </a:xfrm>
          <a:prstGeom prst="rect">
            <a:avLst/>
          </a:prstGeom>
          <a:noFill/>
          <a:ln>
            <a:noFill/>
          </a:ln>
        </p:spPr>
        <p:txBody>
          <a:bodyPr lIns="91425" tIns="45700" rIns="91425" bIns="45700" anchor="t" anchorCtr="0">
            <a:noAutofit/>
          </a:bodyPr>
          <a:lstStyle/>
          <a:p>
            <a:pPr marL="0" marR="0" lvl="0" indent="0" algn="just" rtl="0">
              <a:lnSpc>
                <a:spcPct val="80000"/>
              </a:lnSpc>
              <a:spcBef>
                <a:spcPts val="0"/>
              </a:spcBef>
              <a:buClr>
                <a:schemeClr val="accent2"/>
              </a:buClr>
              <a:buSzPct val="25000"/>
              <a:buFont typeface="Noto Symbol"/>
              <a:buNone/>
            </a:pPr>
            <a:r>
              <a:rPr lang="es-ES" sz="2900" b="0" i="0" u="none" strike="noStrike" cap="none" baseline="0" dirty="0">
                <a:solidFill>
                  <a:schemeClr val="dk1"/>
                </a:solidFill>
                <a:latin typeface="Times New Roman" pitchFamily="18" charset="0"/>
                <a:ea typeface="Arial"/>
                <a:cs typeface="Times New Roman" pitchFamily="18" charset="0"/>
                <a:sym typeface="Arial"/>
              </a:rPr>
              <a:t>Se expresa en el PND a través de las siguientes </a:t>
            </a:r>
            <a:r>
              <a:rPr lang="es-ES" sz="2900" b="0" i="0" strike="noStrike" cap="none" baseline="0" dirty="0">
                <a:solidFill>
                  <a:schemeClr val="dk1"/>
                </a:solidFill>
                <a:latin typeface="Times New Roman" pitchFamily="18" charset="0"/>
                <a:ea typeface="Arial"/>
                <a:cs typeface="Times New Roman" pitchFamily="18" charset="0"/>
                <a:sym typeface="Arial"/>
              </a:rPr>
              <a:t>estrategias:</a:t>
            </a:r>
          </a:p>
          <a:p>
            <a:pPr marL="320040" marR="0" lvl="0" indent="-320040" algn="just" rtl="0">
              <a:lnSpc>
                <a:spcPct val="80000"/>
              </a:lnSpc>
              <a:spcBef>
                <a:spcPts val="700"/>
              </a:spcBef>
              <a:buClr>
                <a:schemeClr val="accent2"/>
              </a:buClr>
              <a:buSzPct val="60000"/>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Erradicar la pobreza extrema en 2024 y reducir la pobreza moderada.</a:t>
            </a:r>
          </a:p>
          <a:p>
            <a:pPr marL="320040" marR="0" lvl="0" indent="-320040" algn="just" rtl="0">
              <a:lnSpc>
                <a:spcPct val="80000"/>
              </a:lnSpc>
              <a:spcBef>
                <a:spcPts val="700"/>
              </a:spcBef>
              <a:buClr>
                <a:schemeClr val="accent2"/>
              </a:buClr>
              <a:buSzPct val="60000"/>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Reducir las brechas poblacionales en materia de ingresos (generación de ingresos y empleo)</a:t>
            </a:r>
          </a:p>
          <a:p>
            <a:pPr marL="320040" marR="0" lvl="0" indent="-320040" algn="just" rtl="0">
              <a:lnSpc>
                <a:spcPct val="80000"/>
              </a:lnSpc>
              <a:spcBef>
                <a:spcPts val="700"/>
              </a:spcBef>
              <a:buClr>
                <a:schemeClr val="accent2"/>
              </a:buClr>
              <a:buSzPct val="60000"/>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Reducir las brechas territoriales en términos de vivienda, educación, salud, entre otros –Conectividad, ciudades amables y sostenibles-</a:t>
            </a:r>
          </a:p>
          <a:p>
            <a:pPr marL="320040" marR="0" lvl="0" indent="-320040" algn="just" rtl="0">
              <a:lnSpc>
                <a:spcPct val="80000"/>
              </a:lnSpc>
              <a:spcBef>
                <a:spcPts val="700"/>
              </a:spcBef>
              <a:buClr>
                <a:schemeClr val="accent2"/>
              </a:buClr>
              <a:buSzPct val="60000"/>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Promover el desarrollo económico incluyente (sofisticar las regiones, aumento de la capacidad agropecuaria)</a:t>
            </a:r>
          </a:p>
          <a:p>
            <a:pPr marL="320040" marR="0" lvl="0" indent="-217855" algn="just" rtl="0">
              <a:lnSpc>
                <a:spcPct val="80000"/>
              </a:lnSpc>
              <a:spcBef>
                <a:spcPts val="700"/>
              </a:spcBef>
              <a:buClr>
                <a:schemeClr val="accent2"/>
              </a:buClr>
              <a:buFont typeface="Noto Symbol"/>
              <a:buNone/>
            </a:pPr>
            <a:endParaRPr sz="2900" b="0" i="0" u="none" strike="noStrike" cap="none" baseline="0" dirty="0">
              <a:solidFill>
                <a:schemeClr val="dk1"/>
              </a:solidFill>
              <a:latin typeface="Arial"/>
              <a:ea typeface="Arial"/>
              <a:cs typeface="Arial"/>
              <a:sym typeface="Arial"/>
            </a:endParaRPr>
          </a:p>
        </p:txBody>
      </p:sp>
      <p:sp>
        <p:nvSpPr>
          <p:cNvPr id="261" name="Shape 261"/>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20</a:t>
            </a:fld>
            <a:endParaRPr lang="es-ES" sz="1200" b="1" i="0" u="none" strike="noStrike" cap="none" baseline="0">
              <a:solidFill>
                <a:srgbClr val="FFFFFF"/>
              </a:solidFill>
              <a:latin typeface="Arial"/>
              <a:ea typeface="Arial"/>
              <a:cs typeface="Arial"/>
              <a:sym typeface="Arial"/>
            </a:endParaRPr>
          </a:p>
        </p:txBody>
      </p:sp>
      <p:sp>
        <p:nvSpPr>
          <p:cNvPr id="259" name="Shape 259"/>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EQUIDAD</a:t>
            </a: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3" name="Shape 253"/>
          <p:cNvSpPr txBox="1">
            <a:spLocks noGrp="1"/>
          </p:cNvSpPr>
          <p:nvPr>
            <p:ph idx="1"/>
          </p:nvPr>
        </p:nvSpPr>
        <p:spPr>
          <a:xfrm>
            <a:off x="107504" y="1916832"/>
            <a:ext cx="8928991" cy="4680520"/>
          </a:xfrm>
          <a:prstGeom prst="rect">
            <a:avLst/>
          </a:prstGeom>
          <a:noFill/>
          <a:ln>
            <a:noFill/>
          </a:ln>
        </p:spPr>
        <p:txBody>
          <a:bodyPr lIns="91425" tIns="45700" rIns="91425" bIns="45700" anchor="t" anchorCtr="0">
            <a:noAutofit/>
          </a:bodyPr>
          <a:lstStyle/>
          <a:p>
            <a:pPr marL="0" marR="0" lvl="0" indent="0" algn="l" rtl="0">
              <a:spcBef>
                <a:spcPts val="0"/>
              </a:spcBef>
              <a:buClr>
                <a:schemeClr val="accent2"/>
              </a:buClr>
              <a:buSzPct val="25000"/>
              <a:buFont typeface="Noto Symbol"/>
              <a:buNone/>
            </a:pPr>
            <a:r>
              <a:rPr lang="es-ES" sz="3100" b="0" i="0" u="sng" strike="noStrike" cap="none" baseline="0" dirty="0">
                <a:solidFill>
                  <a:schemeClr val="dk1"/>
                </a:solidFill>
                <a:latin typeface="Times New Roman" pitchFamily="18" charset="0"/>
                <a:ea typeface="Arial"/>
                <a:cs typeface="Times New Roman" pitchFamily="18" charset="0"/>
                <a:sym typeface="Arial"/>
              </a:rPr>
              <a:t>Que le falta:</a:t>
            </a:r>
          </a:p>
          <a:p>
            <a:pPr marL="320040" marR="0" lvl="0" indent="-320040" algn="just" rtl="0">
              <a:spcBef>
                <a:spcPts val="700"/>
              </a:spcBef>
              <a:buClr>
                <a:schemeClr val="accent2"/>
              </a:buClr>
              <a:buSzPct val="59999"/>
              <a:buFont typeface="Noto Symbol"/>
              <a:buChar char="◻"/>
            </a:pPr>
            <a:r>
              <a:rPr lang="es-ES" sz="3100" b="0" i="0" u="none" strike="noStrike" cap="none" baseline="0" dirty="0">
                <a:solidFill>
                  <a:schemeClr val="dk1"/>
                </a:solidFill>
                <a:latin typeface="Times New Roman" pitchFamily="18" charset="0"/>
                <a:ea typeface="Arial"/>
                <a:cs typeface="Times New Roman" pitchFamily="18" charset="0"/>
                <a:sym typeface="Arial"/>
              </a:rPr>
              <a:t>Metas limitadas en desigualdad pasar de </a:t>
            </a:r>
            <a:r>
              <a:rPr lang="es-ES" sz="3100" b="0" i="0" u="none" strike="noStrike" cap="none" baseline="0" dirty="0" err="1">
                <a:solidFill>
                  <a:schemeClr val="dk1"/>
                </a:solidFill>
                <a:latin typeface="Times New Roman" pitchFamily="18" charset="0"/>
                <a:ea typeface="Arial"/>
                <a:cs typeface="Times New Roman" pitchFamily="18" charset="0"/>
                <a:sym typeface="Arial"/>
              </a:rPr>
              <a:t>Gini</a:t>
            </a:r>
            <a:r>
              <a:rPr lang="es-ES" sz="3100" b="0" i="0" u="none" strike="noStrike" cap="none" baseline="0" dirty="0">
                <a:solidFill>
                  <a:schemeClr val="dk1"/>
                </a:solidFill>
                <a:latin typeface="Times New Roman" pitchFamily="18" charset="0"/>
                <a:ea typeface="Arial"/>
                <a:cs typeface="Times New Roman" pitchFamily="18" charset="0"/>
                <a:sym typeface="Arial"/>
              </a:rPr>
              <a:t> 0,54 a 0,52</a:t>
            </a:r>
          </a:p>
          <a:p>
            <a:pPr marL="320040" marR="0" lvl="0" indent="-320040" algn="just" rtl="0">
              <a:spcBef>
                <a:spcPts val="700"/>
              </a:spcBef>
              <a:buClr>
                <a:schemeClr val="accent2"/>
              </a:buClr>
              <a:buSzPct val="59999"/>
              <a:buFont typeface="Noto Symbol"/>
              <a:buChar char="◻"/>
            </a:pPr>
            <a:r>
              <a:rPr lang="es-ES" sz="3100" b="0" i="0" u="none" strike="noStrike" cap="none" baseline="0" dirty="0">
                <a:solidFill>
                  <a:schemeClr val="dk1"/>
                </a:solidFill>
                <a:latin typeface="Times New Roman" pitchFamily="18" charset="0"/>
                <a:ea typeface="Arial"/>
                <a:cs typeface="Times New Roman" pitchFamily="18" charset="0"/>
                <a:sym typeface="Arial"/>
              </a:rPr>
              <a:t>Metas limitadas en la construcción de bienes públicos rurales, (solo vivienda, educación, salud, y conectividad)</a:t>
            </a:r>
          </a:p>
          <a:p>
            <a:pPr marL="320040" marR="0" lvl="0" indent="-320040" algn="just" rtl="0">
              <a:spcBef>
                <a:spcPts val="700"/>
              </a:spcBef>
              <a:buClr>
                <a:schemeClr val="accent2"/>
              </a:buClr>
              <a:buSzPct val="59999"/>
              <a:buFont typeface="Noto Symbol"/>
              <a:buChar char="◻"/>
            </a:pPr>
            <a:r>
              <a:rPr lang="es-ES" sz="3100" b="0" i="0" u="none" strike="noStrike" cap="none" baseline="0" dirty="0">
                <a:solidFill>
                  <a:schemeClr val="dk1"/>
                </a:solidFill>
                <a:latin typeface="Times New Roman" pitchFamily="18" charset="0"/>
                <a:ea typeface="Arial"/>
                <a:cs typeface="Times New Roman" pitchFamily="18" charset="0"/>
                <a:sym typeface="Arial"/>
              </a:rPr>
              <a:t>Metas limitadas en lucha contra la pobreza y la pobreza extrema. (somos el país con la cuarta tasa mas alta de pobreza en América según BM)</a:t>
            </a:r>
          </a:p>
          <a:p>
            <a:pPr marL="320040" marR="0" lvl="0" indent="-209550" algn="just" rtl="0">
              <a:spcBef>
                <a:spcPts val="700"/>
              </a:spcBef>
              <a:buClr>
                <a:schemeClr val="accent2"/>
              </a:buClr>
              <a:buFont typeface="Noto Symbol"/>
              <a:buNone/>
            </a:pPr>
            <a:endParaRPr sz="2900" b="0" i="0" u="none" strike="noStrike" cap="none" baseline="0" dirty="0">
              <a:solidFill>
                <a:schemeClr val="dk1"/>
              </a:solidFill>
              <a:latin typeface="Arial"/>
              <a:ea typeface="Arial"/>
              <a:cs typeface="Arial"/>
              <a:sym typeface="Arial"/>
            </a:endParaRPr>
          </a:p>
        </p:txBody>
      </p:sp>
      <p:sp>
        <p:nvSpPr>
          <p:cNvPr id="254" name="Shape 254"/>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21</a:t>
            </a:fld>
            <a:endParaRPr lang="es-ES" sz="1200" b="1" i="0" u="none" strike="noStrike" cap="none" baseline="0">
              <a:solidFill>
                <a:srgbClr val="FFFFFF"/>
              </a:solidFill>
              <a:latin typeface="Arial"/>
              <a:ea typeface="Arial"/>
              <a:cs typeface="Arial"/>
              <a:sym typeface="Arial"/>
            </a:endParaRPr>
          </a:p>
        </p:txBody>
      </p:sp>
      <p:sp>
        <p:nvSpPr>
          <p:cNvPr id="252" name="Shape 252"/>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EQUIDAD</a:t>
            </a:r>
          </a:p>
        </p:txBody>
      </p:sp>
    </p:spTree>
    <p:extLst>
      <p:ext uri="{BB962C8B-B14F-4D97-AF65-F5344CB8AC3E}">
        <p14:creationId xmlns:p14="http://schemas.microsoft.com/office/powerpoint/2010/main" val="3461068764"/>
      </p:ext>
    </p:extLst>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7" name="Shape 267"/>
          <p:cNvSpPr txBox="1">
            <a:spLocks noGrp="1"/>
          </p:cNvSpPr>
          <p:nvPr>
            <p:ph idx="1"/>
          </p:nvPr>
        </p:nvSpPr>
        <p:spPr>
          <a:xfrm>
            <a:off x="107504" y="2060848"/>
            <a:ext cx="8856983" cy="4608512"/>
          </a:xfrm>
          <a:prstGeom prst="rect">
            <a:avLst/>
          </a:prstGeom>
          <a:noFill/>
          <a:ln>
            <a:noFill/>
          </a:ln>
        </p:spPr>
        <p:txBody>
          <a:bodyPr lIns="91425" tIns="45700" rIns="91425" bIns="45700" anchor="t" anchorCtr="0">
            <a:noAutofit/>
          </a:bodyPr>
          <a:lstStyle/>
          <a:p>
            <a:pPr marL="320040" marR="0" lvl="0" indent="-320040" algn="just" rtl="0">
              <a:lnSpc>
                <a:spcPct val="90000"/>
              </a:lnSpc>
              <a:spcBef>
                <a:spcPts val="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Cerrar las brechas acercando al país a estándares internacionales y logrando la igualdad para todos los ciudadanos –excelencia en el talento humano-. </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Potenciar la educación inicial</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Alcanzar la calidad educativa en la básica y media –jornada única-</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Cobertura y permanencia en el sistema educativo</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Sistema de educación terciaria</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Sistema indígena propio</a:t>
            </a:r>
          </a:p>
          <a:p>
            <a:pPr marL="640080" marR="0" lvl="1" indent="-284480" algn="just" rtl="0">
              <a:lnSpc>
                <a:spcPct val="90000"/>
              </a:lnSpc>
              <a:spcBef>
                <a:spcPts val="550"/>
              </a:spcBef>
              <a:buClr>
                <a:schemeClr val="accent1"/>
              </a:buClr>
              <a:buSzPct val="70000"/>
              <a:buFont typeface="Noto Symbol"/>
              <a:buChar char="⬜"/>
            </a:pPr>
            <a:r>
              <a:rPr lang="es-ES" sz="2600" b="0" i="0" u="none" strike="noStrike" cap="none" baseline="0" dirty="0">
                <a:solidFill>
                  <a:schemeClr val="dk1"/>
                </a:solidFill>
                <a:latin typeface="Times New Roman" pitchFamily="18" charset="0"/>
                <a:ea typeface="Arial"/>
                <a:cs typeface="Times New Roman" pitchFamily="18" charset="0"/>
                <a:sym typeface="Arial"/>
              </a:rPr>
              <a:t>Colombia bilingüe </a:t>
            </a:r>
          </a:p>
        </p:txBody>
      </p:sp>
      <p:sp>
        <p:nvSpPr>
          <p:cNvPr id="268" name="Shape 268"/>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22</a:t>
            </a:fld>
            <a:endParaRPr lang="es-ES" sz="1200" b="1" i="0" u="none" strike="noStrike" cap="none" baseline="0">
              <a:solidFill>
                <a:srgbClr val="FFFFFF"/>
              </a:solidFill>
              <a:latin typeface="Arial"/>
              <a:ea typeface="Arial"/>
              <a:cs typeface="Arial"/>
              <a:sym typeface="Arial"/>
            </a:endParaRPr>
          </a:p>
        </p:txBody>
      </p:sp>
      <p:sp>
        <p:nvSpPr>
          <p:cNvPr id="266" name="Shape 266"/>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EDUCACIÓN</a:t>
            </a: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4" name="Shape 274"/>
          <p:cNvSpPr txBox="1">
            <a:spLocks noGrp="1"/>
          </p:cNvSpPr>
          <p:nvPr>
            <p:ph idx="1"/>
          </p:nvPr>
        </p:nvSpPr>
        <p:spPr>
          <a:xfrm>
            <a:off x="179512" y="1844824"/>
            <a:ext cx="8640959" cy="4752528"/>
          </a:xfrm>
          <a:prstGeom prst="rect">
            <a:avLst/>
          </a:prstGeom>
          <a:noFill/>
          <a:ln>
            <a:noFill/>
          </a:ln>
        </p:spPr>
        <p:txBody>
          <a:bodyPr lIns="91425" tIns="45700" rIns="91425" bIns="45700" anchor="t" anchorCtr="0">
            <a:noAutofit/>
          </a:bodyPr>
          <a:lstStyle/>
          <a:p>
            <a:pPr marL="320040" marR="0" lvl="0" indent="-320040" algn="just" rtl="0">
              <a:spcBef>
                <a:spcPts val="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Falta una real dimensión de la educación como derecho</a:t>
            </a:r>
          </a:p>
          <a:p>
            <a:pPr marL="320040" marR="0" lvl="0" indent="-320040" algn="just" rtl="0">
              <a:spcBef>
                <a:spcPts val="70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Son limitadas las metas en relación con la calidad en todos los niveles</a:t>
            </a:r>
          </a:p>
          <a:p>
            <a:pPr marL="320040" marR="0" lvl="0" indent="-320040" algn="just" rtl="0">
              <a:spcBef>
                <a:spcPts val="70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Hay confusión entre las competencias del ICBF y el MEN con respecto a la Educación Inicial.</a:t>
            </a:r>
          </a:p>
          <a:p>
            <a:pPr marL="320040" marR="0" lvl="0" indent="-320040" algn="just" rtl="0">
              <a:spcBef>
                <a:spcPts val="70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No aparecen metas para el fortalecimiento y la expansión de la Universidad </a:t>
            </a:r>
            <a:r>
              <a:rPr lang="es-ES" sz="2900" b="0" i="0" u="none" strike="noStrike" cap="none" baseline="0" dirty="0" smtClean="0">
                <a:solidFill>
                  <a:schemeClr val="dk1"/>
                </a:solidFill>
                <a:latin typeface="Times New Roman" pitchFamily="18" charset="0"/>
                <a:ea typeface="Arial"/>
                <a:cs typeface="Times New Roman" pitchFamily="18" charset="0"/>
                <a:sym typeface="Arial"/>
              </a:rPr>
              <a:t>Pública ni la solución a su principal</a:t>
            </a:r>
            <a:r>
              <a:rPr lang="es-ES" sz="2900" b="0" i="0" u="none" strike="noStrike" cap="none" dirty="0" smtClean="0">
                <a:solidFill>
                  <a:schemeClr val="dk1"/>
                </a:solidFill>
                <a:latin typeface="Times New Roman" pitchFamily="18" charset="0"/>
                <a:ea typeface="Arial"/>
                <a:cs typeface="Times New Roman" pitchFamily="18" charset="0"/>
                <a:sym typeface="Arial"/>
              </a:rPr>
              <a:t> problema que es la financiación</a:t>
            </a:r>
            <a:endParaRPr lang="es-ES" sz="2900" b="0" i="0" u="none" strike="noStrike" cap="none" baseline="0" dirty="0">
              <a:solidFill>
                <a:schemeClr val="dk1"/>
              </a:solidFill>
              <a:latin typeface="Times New Roman" pitchFamily="18" charset="0"/>
              <a:ea typeface="Arial"/>
              <a:cs typeface="Times New Roman" pitchFamily="18" charset="0"/>
              <a:sym typeface="Arial"/>
            </a:endParaRPr>
          </a:p>
        </p:txBody>
      </p:sp>
      <p:sp>
        <p:nvSpPr>
          <p:cNvPr id="275" name="Shape 275"/>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23</a:t>
            </a:fld>
            <a:endParaRPr lang="es-ES" sz="1200" b="1" i="0" u="none" strike="noStrike" cap="none" baseline="0">
              <a:solidFill>
                <a:srgbClr val="FFFFFF"/>
              </a:solidFill>
              <a:latin typeface="Arial"/>
              <a:ea typeface="Arial"/>
              <a:cs typeface="Arial"/>
              <a:sym typeface="Arial"/>
            </a:endParaRPr>
          </a:p>
        </p:txBody>
      </p:sp>
      <p:sp>
        <p:nvSpPr>
          <p:cNvPr id="273" name="Shape 273"/>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EDUCACIÓN</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4" name="Shape 274"/>
          <p:cNvSpPr txBox="1">
            <a:spLocks noGrp="1"/>
          </p:cNvSpPr>
          <p:nvPr>
            <p:ph idx="1"/>
          </p:nvPr>
        </p:nvSpPr>
        <p:spPr>
          <a:xfrm>
            <a:off x="179512" y="1700808"/>
            <a:ext cx="8640959" cy="5040560"/>
          </a:xfrm>
          <a:prstGeom prst="rect">
            <a:avLst/>
          </a:prstGeom>
          <a:noFill/>
          <a:ln>
            <a:noFill/>
          </a:ln>
        </p:spPr>
        <p:txBody>
          <a:bodyPr lIns="91425" tIns="45700" rIns="91425" bIns="45700" anchor="t" anchorCtr="0">
            <a:noAutofit/>
          </a:bodyPr>
          <a:lstStyle/>
          <a:p>
            <a:pPr marL="320040" marR="0" lvl="0" indent="-320040" algn="just" rtl="0">
              <a:lnSpc>
                <a:spcPct val="150000"/>
              </a:lnSpc>
              <a:spcBef>
                <a:spcPts val="0"/>
              </a:spcBef>
              <a:buClr>
                <a:schemeClr val="accent2"/>
              </a:buClr>
              <a:buSzPct val="59999"/>
              <a:buFont typeface="Noto Symbol"/>
              <a:buChar char="◻"/>
            </a:pPr>
            <a:r>
              <a:rPr lang="es-ES" sz="2900" dirty="0" smtClean="0">
                <a:solidFill>
                  <a:schemeClr val="dk1"/>
                </a:solidFill>
                <a:latin typeface="Times New Roman" pitchFamily="18" charset="0"/>
                <a:ea typeface="Arial"/>
                <a:cs typeface="Times New Roman" pitchFamily="18" charset="0"/>
                <a:sym typeface="Arial"/>
              </a:rPr>
              <a:t>Infraestructura es débil en regiones</a:t>
            </a:r>
          </a:p>
          <a:p>
            <a:pPr marL="320040" indent="-320040" algn="just">
              <a:lnSpc>
                <a:spcPct val="150000"/>
              </a:lnSpc>
              <a:spcBef>
                <a:spcPts val="0"/>
              </a:spcBef>
              <a:buClr>
                <a:schemeClr val="accent2"/>
              </a:buClr>
              <a:buSzPct val="59999"/>
              <a:buFont typeface="Noto Symbol"/>
              <a:buChar char="◻"/>
            </a:pPr>
            <a:r>
              <a:rPr lang="es-ES" sz="2900" dirty="0">
                <a:solidFill>
                  <a:schemeClr val="dk1"/>
                </a:solidFill>
                <a:latin typeface="Times New Roman" pitchFamily="18" charset="0"/>
                <a:ea typeface="Arial"/>
                <a:cs typeface="Times New Roman" pitchFamily="18" charset="0"/>
                <a:sym typeface="Arial"/>
              </a:rPr>
              <a:t>Cobertura depende del </a:t>
            </a:r>
            <a:r>
              <a:rPr lang="es-ES" sz="2900" dirty="0" smtClean="0">
                <a:solidFill>
                  <a:schemeClr val="dk1"/>
                </a:solidFill>
                <a:latin typeface="Times New Roman" pitchFamily="18" charset="0"/>
                <a:ea typeface="Arial"/>
                <a:cs typeface="Times New Roman" pitchFamily="18" charset="0"/>
                <a:sym typeface="Arial"/>
              </a:rPr>
              <a:t>subsidio a la demanda</a:t>
            </a:r>
          </a:p>
          <a:p>
            <a:pPr marL="320040" indent="-320040" algn="just">
              <a:spcBef>
                <a:spcPts val="0"/>
              </a:spcBef>
              <a:buClr>
                <a:schemeClr val="accent2"/>
              </a:buClr>
              <a:buSzPct val="59999"/>
              <a:buFont typeface="Noto Symbol"/>
              <a:buChar char="◻"/>
            </a:pPr>
            <a:r>
              <a:rPr lang="es-ES" sz="2900" dirty="0" smtClean="0">
                <a:solidFill>
                  <a:schemeClr val="dk1"/>
                </a:solidFill>
                <a:latin typeface="Times New Roman" pitchFamily="18" charset="0"/>
                <a:ea typeface="Arial"/>
                <a:cs typeface="Times New Roman" pitchFamily="18" charset="0"/>
                <a:sym typeface="Arial"/>
              </a:rPr>
              <a:t>El desmonte del subsidio a la oferta por el subsidio a la demanda se viene revaluando en el mundo por ser regresivo en términos fiscales</a:t>
            </a:r>
          </a:p>
          <a:p>
            <a:pPr marL="320040" marR="0" lvl="0" indent="-320040" algn="just" rtl="0">
              <a:lnSpc>
                <a:spcPct val="150000"/>
              </a:lnSpc>
              <a:spcBef>
                <a:spcPts val="0"/>
              </a:spcBef>
              <a:buClr>
                <a:schemeClr val="accent2"/>
              </a:buClr>
              <a:buSzPct val="59999"/>
              <a:buFont typeface="Noto Symbol"/>
              <a:buChar char="◻"/>
            </a:pPr>
            <a:r>
              <a:rPr lang="es-ES" sz="2900" dirty="0" smtClean="0">
                <a:solidFill>
                  <a:schemeClr val="dk1"/>
                </a:solidFill>
                <a:latin typeface="Times New Roman" pitchFamily="18" charset="0"/>
                <a:ea typeface="Arial"/>
                <a:cs typeface="Times New Roman" pitchFamily="18" charset="0"/>
                <a:sym typeface="Arial"/>
              </a:rPr>
              <a:t>Se proponen metas pero no recursos</a:t>
            </a:r>
          </a:p>
          <a:p>
            <a:pPr marL="320040" marR="0" lvl="0" indent="-320040" algn="just" rtl="0">
              <a:lnSpc>
                <a:spcPct val="150000"/>
              </a:lnSpc>
              <a:spcBef>
                <a:spcPts val="0"/>
              </a:spcBef>
              <a:buClr>
                <a:schemeClr val="accent2"/>
              </a:buClr>
              <a:buSzPct val="59999"/>
              <a:buFont typeface="Noto Symbol"/>
              <a:buChar char="◻"/>
            </a:pPr>
            <a:r>
              <a:rPr lang="es-ES" sz="2900" dirty="0" smtClean="0">
                <a:solidFill>
                  <a:schemeClr val="dk1"/>
                </a:solidFill>
                <a:latin typeface="Times New Roman" pitchFamily="18" charset="0"/>
                <a:ea typeface="Arial"/>
                <a:cs typeface="Times New Roman" pitchFamily="18" charset="0"/>
                <a:sym typeface="Arial"/>
              </a:rPr>
              <a:t>Ciencia y tecnología no se articula a educación</a:t>
            </a:r>
          </a:p>
          <a:p>
            <a:pPr marL="320040" marR="0" lvl="0" indent="-320040" algn="just" rtl="0">
              <a:spcBef>
                <a:spcPts val="0"/>
              </a:spcBef>
              <a:buClr>
                <a:schemeClr val="accent2"/>
              </a:buClr>
              <a:buSzPct val="59999"/>
              <a:buFont typeface="Noto Symbol"/>
              <a:buChar char="◻"/>
            </a:pPr>
            <a:r>
              <a:rPr lang="es-ES" sz="2900" dirty="0" smtClean="0">
                <a:solidFill>
                  <a:schemeClr val="dk1"/>
                </a:solidFill>
                <a:latin typeface="Times New Roman" pitchFamily="18" charset="0"/>
                <a:ea typeface="Arial"/>
                <a:cs typeface="Times New Roman" pitchFamily="18" charset="0"/>
                <a:sym typeface="Arial"/>
              </a:rPr>
              <a:t>No hay papel de educación y universidad en post-acuerdos</a:t>
            </a:r>
          </a:p>
          <a:p>
            <a:pPr marL="320040" marR="0" lvl="0" indent="-320040" algn="just" rtl="0">
              <a:spcBef>
                <a:spcPts val="0"/>
              </a:spcBef>
              <a:buClr>
                <a:schemeClr val="accent2"/>
              </a:buClr>
              <a:buSzPct val="59999"/>
              <a:buFont typeface="Noto Symbol"/>
              <a:buChar char="◻"/>
            </a:pPr>
            <a:endParaRPr lang="es-ES" sz="2900" b="0" i="0" u="none" strike="noStrike" cap="none" baseline="0" dirty="0">
              <a:solidFill>
                <a:schemeClr val="dk1"/>
              </a:solidFill>
              <a:latin typeface="Arial"/>
              <a:ea typeface="Arial"/>
              <a:cs typeface="Arial"/>
              <a:sym typeface="Arial"/>
            </a:endParaRPr>
          </a:p>
        </p:txBody>
      </p:sp>
      <p:sp>
        <p:nvSpPr>
          <p:cNvPr id="275" name="Shape 275"/>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24</a:t>
            </a:fld>
            <a:endParaRPr lang="es-ES" sz="1200" b="1" i="0" u="none" strike="noStrike" cap="none" baseline="0">
              <a:solidFill>
                <a:srgbClr val="FFFFFF"/>
              </a:solidFill>
              <a:latin typeface="Arial"/>
              <a:ea typeface="Arial"/>
              <a:cs typeface="Arial"/>
              <a:sym typeface="Arial"/>
            </a:endParaRPr>
          </a:p>
        </p:txBody>
      </p:sp>
      <p:sp>
        <p:nvSpPr>
          <p:cNvPr id="273" name="Shape 273"/>
          <p:cNvSpPr txBox="1">
            <a:spLocks noGrp="1"/>
          </p:cNvSpPr>
          <p:nvPr>
            <p:ph type="title"/>
          </p:nvPr>
        </p:nvSpPr>
        <p:spPr>
          <a:xfrm>
            <a:off x="688490" y="476672"/>
            <a:ext cx="7756263" cy="1054250"/>
          </a:xfrm>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EDUCACIÓN</a:t>
            </a:r>
          </a:p>
        </p:txBody>
      </p:sp>
    </p:spTree>
    <p:extLst>
      <p:ext uri="{BB962C8B-B14F-4D97-AF65-F5344CB8AC3E}">
        <p14:creationId xmlns:p14="http://schemas.microsoft.com/office/powerpoint/2010/main" val="1352181433"/>
      </p:ext>
    </p:extLst>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2" y="2060848"/>
            <a:ext cx="8784976" cy="4680520"/>
          </a:xfrm>
        </p:spPr>
        <p:txBody>
          <a:bodyPr>
            <a:noAutofit/>
          </a:bodyPr>
          <a:lstStyle/>
          <a:p>
            <a:pPr algn="just"/>
            <a:r>
              <a:rPr lang="es-ES" sz="2500" dirty="0" smtClean="0">
                <a:latin typeface="Times New Roman" pitchFamily="18" charset="0"/>
                <a:cs typeface="Times New Roman" pitchFamily="18" charset="0"/>
              </a:rPr>
              <a:t>Hace una reforma a la salud que es un retroceso frente a la Ley Estatutaria</a:t>
            </a:r>
          </a:p>
          <a:p>
            <a:pPr algn="just"/>
            <a:r>
              <a:rPr lang="es-ES" sz="2500" dirty="0" smtClean="0">
                <a:latin typeface="Times New Roman" pitchFamily="18" charset="0"/>
                <a:cs typeface="Times New Roman" pitchFamily="18" charset="0"/>
              </a:rPr>
              <a:t>Art. 62 crea unidad de gestión para priorizar pago de anticipos a las EPS y se contemplan los copagos por concepto de prestaciones no POS del régimen contributivo</a:t>
            </a:r>
          </a:p>
          <a:p>
            <a:pPr algn="just"/>
            <a:r>
              <a:rPr lang="es-ES" sz="2500" dirty="0" smtClean="0">
                <a:latin typeface="Times New Roman" pitchFamily="18" charset="0"/>
                <a:cs typeface="Times New Roman" pitchFamily="18" charset="0"/>
              </a:rPr>
              <a:t>Art. 71 trata de los recursos para la liquidación de las empresas sociales, para liquidar hospitales públicos que están en dificultades por el no pago oportuno de las EPS.  Esto va en contravía de planteado en la Ley Estatutaria y la sentencia C – 313 que señaló «la extensión de la red publica hospitalaria  no depende de la rentabilidad económica, sino de la rentabilidad social»</a:t>
            </a:r>
            <a:endParaRPr lang="es-ES" sz="2500" dirty="0">
              <a:latin typeface="Times New Roman" pitchFamily="18" charset="0"/>
              <a:cs typeface="Times New Roman" pitchFamily="18" charset="0"/>
            </a:endParaRPr>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25</a:t>
            </a:fld>
            <a:endParaRPr lang="es-ES"/>
          </a:p>
        </p:txBody>
      </p:sp>
      <p:sp>
        <p:nvSpPr>
          <p:cNvPr id="4" name="3 Título"/>
          <p:cNvSpPr>
            <a:spLocks noGrp="1"/>
          </p:cNvSpPr>
          <p:nvPr>
            <p:ph type="title"/>
          </p:nvPr>
        </p:nvSpPr>
        <p:spPr/>
        <p:txBody>
          <a:bodyPr/>
          <a:lstStyle/>
          <a:p>
            <a:r>
              <a:rPr lang="es-ES" dirty="0" smtClean="0">
                <a:latin typeface="Times New Roman" pitchFamily="18" charset="0"/>
                <a:cs typeface="Times New Roman" pitchFamily="18" charset="0"/>
              </a:rPr>
              <a:t>Salud</a:t>
            </a:r>
            <a:endParaRPr lang="es-ES" dirty="0">
              <a:latin typeface="Times New Roman" pitchFamily="18" charset="0"/>
              <a:cs typeface="Times New Roman" pitchFamily="18" charset="0"/>
            </a:endParaRPr>
          </a:p>
        </p:txBody>
      </p:sp>
    </p:spTree>
    <p:extLst>
      <p:ext uri="{BB962C8B-B14F-4D97-AF65-F5344CB8AC3E}">
        <p14:creationId xmlns:p14="http://schemas.microsoft.com/office/powerpoint/2010/main" val="21952442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44017" y="1484784"/>
            <a:ext cx="8820471" cy="5256584"/>
          </a:xfrm>
        </p:spPr>
        <p:txBody>
          <a:bodyPr>
            <a:normAutofit lnSpcReduction="10000"/>
          </a:bodyPr>
          <a:lstStyle/>
          <a:p>
            <a:pPr algn="just"/>
            <a:r>
              <a:rPr lang="es-ES" sz="2300" dirty="0" smtClean="0"/>
              <a:t>Fomentar la formalización – a través de mecanismos que no incrementen costos como la integración de los regímenes contributivos y subsidiado- </a:t>
            </a:r>
            <a:r>
              <a:rPr lang="es-ES" sz="2300" dirty="0"/>
              <a:t>(Bases del Plan, </a:t>
            </a:r>
            <a:r>
              <a:rPr lang="es-ES" sz="2300" dirty="0" err="1"/>
              <a:t>pag</a:t>
            </a:r>
            <a:r>
              <a:rPr lang="es-ES" sz="2300" dirty="0"/>
              <a:t>. </a:t>
            </a:r>
            <a:r>
              <a:rPr lang="es-ES" sz="2300" dirty="0" smtClean="0"/>
              <a:t>53) </a:t>
            </a:r>
            <a:endParaRPr lang="es-ES" sz="2300" dirty="0"/>
          </a:p>
          <a:p>
            <a:pPr algn="just"/>
            <a:r>
              <a:rPr lang="es-ES" sz="2300" dirty="0" smtClean="0"/>
              <a:t>La </a:t>
            </a:r>
            <a:r>
              <a:rPr lang="es-ES" sz="2300" dirty="0"/>
              <a:t>inclusión productiva se hará en el marco del Trabajo </a:t>
            </a:r>
            <a:r>
              <a:rPr lang="es-ES" sz="2300" dirty="0" smtClean="0"/>
              <a:t>Decente </a:t>
            </a:r>
            <a:r>
              <a:rPr lang="es-ES" sz="2300" dirty="0"/>
              <a:t>(Bases del Plan, </a:t>
            </a:r>
            <a:r>
              <a:rPr lang="es-ES" sz="2300" dirty="0" err="1"/>
              <a:t>pag</a:t>
            </a:r>
            <a:r>
              <a:rPr lang="es-ES" sz="2300" dirty="0"/>
              <a:t>. 54) </a:t>
            </a:r>
            <a:endParaRPr lang="es-ES" sz="2300" dirty="0"/>
          </a:p>
          <a:p>
            <a:pPr algn="just"/>
            <a:r>
              <a:rPr lang="es-ES" sz="2300" b="1" dirty="0" smtClean="0"/>
              <a:t>«Artículo </a:t>
            </a:r>
            <a:r>
              <a:rPr lang="es-ES" sz="2300" b="1" dirty="0"/>
              <a:t>72. Política nacional de trabajo decente. </a:t>
            </a:r>
            <a:r>
              <a:rPr lang="es-ES" sz="2300" dirty="0"/>
              <a:t>El Gobierno Nacional bajo la coordinación del Ministerio del Trabajo, adoptará la política nacional de trabajo decente, para promover la generación de empleo, la formalización laboral y la protección de los trabajadores. Las entidades territoriales formularán políticas de trabajo decente en sus planes de desarrollo, en concordancia con los lineamientos que expida el Ministerio del </a:t>
            </a:r>
            <a:r>
              <a:rPr lang="es-ES" sz="2300" dirty="0" smtClean="0"/>
              <a:t>Trabajo. </a:t>
            </a:r>
            <a:r>
              <a:rPr lang="es-ES" sz="2300" dirty="0"/>
              <a:t>El Gobierno Nacional también fijará las reglas para garantizar que </a:t>
            </a:r>
            <a:r>
              <a:rPr lang="es-ES" sz="2300" u="sng" dirty="0"/>
              <a:t>las empresas cumplan plenamente las normas laborales en los procesos de tercerización </a:t>
            </a:r>
            <a:r>
              <a:rPr lang="es-ES" sz="2300" dirty="0" smtClean="0"/>
              <a:t>» PL PND</a:t>
            </a:r>
            <a:endParaRPr lang="es-ES" sz="23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26</a:t>
            </a:fld>
            <a:endParaRPr lang="es-ES"/>
          </a:p>
        </p:txBody>
      </p:sp>
      <p:sp>
        <p:nvSpPr>
          <p:cNvPr id="4" name="3 Título"/>
          <p:cNvSpPr>
            <a:spLocks noGrp="1"/>
          </p:cNvSpPr>
          <p:nvPr>
            <p:ph type="title"/>
          </p:nvPr>
        </p:nvSpPr>
        <p:spPr>
          <a:xfrm>
            <a:off x="688490" y="404664"/>
            <a:ext cx="7756263" cy="1054250"/>
          </a:xfrm>
        </p:spPr>
        <p:txBody>
          <a:bodyPr/>
          <a:lstStyle/>
          <a:p>
            <a:r>
              <a:rPr lang="es-ES" sz="4800" dirty="0" smtClean="0">
                <a:latin typeface="Arial" pitchFamily="34" charset="0"/>
                <a:cs typeface="Arial" pitchFamily="34" charset="0"/>
              </a:rPr>
              <a:t>TRABAJO DECENTE</a:t>
            </a:r>
            <a:endParaRPr lang="es-ES" sz="4800" dirty="0">
              <a:latin typeface="Arial" pitchFamily="34" charset="0"/>
              <a:cs typeface="Arial" pitchFamily="34" charset="0"/>
            </a:endParaRPr>
          </a:p>
        </p:txBody>
      </p:sp>
    </p:spTree>
    <p:extLst>
      <p:ext uri="{BB962C8B-B14F-4D97-AF65-F5344CB8AC3E}">
        <p14:creationId xmlns:p14="http://schemas.microsoft.com/office/powerpoint/2010/main" val="7882094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556792"/>
            <a:ext cx="8604448" cy="5301208"/>
          </a:xfrm>
        </p:spPr>
        <p:txBody>
          <a:bodyPr>
            <a:normAutofit/>
          </a:bodyPr>
          <a:lstStyle/>
          <a:p>
            <a:pPr algn="just"/>
            <a:r>
              <a:rPr lang="es-ES" sz="2500" b="1" dirty="0" smtClean="0">
                <a:latin typeface="Times New Roman" pitchFamily="18" charset="0"/>
                <a:cs typeface="Times New Roman" pitchFamily="18" charset="0"/>
              </a:rPr>
              <a:t>«Artículo </a:t>
            </a:r>
            <a:r>
              <a:rPr lang="es-ES" sz="2500" b="1" dirty="0">
                <a:latin typeface="Times New Roman" pitchFamily="18" charset="0"/>
                <a:cs typeface="Times New Roman" pitchFamily="18" charset="0"/>
              </a:rPr>
              <a:t>73. Fortalecimiento del diálogo social y la concertación. </a:t>
            </a:r>
            <a:r>
              <a:rPr lang="es-ES" sz="2500" dirty="0">
                <a:latin typeface="Times New Roman" pitchFamily="18" charset="0"/>
                <a:cs typeface="Times New Roman" pitchFamily="18" charset="0"/>
              </a:rPr>
              <a:t>El Gobierno Nacional a través del Ministerio del Trabajo impulsará programas con enfoque territorial que fortalezcan el Diálogo Social y la concertación laboral, la prevalencia de los derechos fundamentales del trabajo y </a:t>
            </a:r>
            <a:r>
              <a:rPr lang="es-ES" sz="2500" u="sng" dirty="0">
                <a:latin typeface="Times New Roman" pitchFamily="18" charset="0"/>
                <a:cs typeface="Times New Roman" pitchFamily="18" charset="0"/>
              </a:rPr>
              <a:t>la sostenibilidad de las </a:t>
            </a:r>
            <a:r>
              <a:rPr lang="es-ES" sz="2500" u="sng" dirty="0" smtClean="0">
                <a:latin typeface="Times New Roman" pitchFamily="18" charset="0"/>
                <a:cs typeface="Times New Roman" pitchFamily="18" charset="0"/>
              </a:rPr>
              <a:t>empresas</a:t>
            </a:r>
            <a:r>
              <a:rPr lang="es-ES" sz="2500" dirty="0" smtClean="0">
                <a:latin typeface="Times New Roman" pitchFamily="18" charset="0"/>
                <a:cs typeface="Times New Roman" pitchFamily="18" charset="0"/>
              </a:rPr>
              <a:t>» PL PND </a:t>
            </a:r>
          </a:p>
          <a:p>
            <a:pPr algn="just"/>
            <a:r>
              <a:rPr lang="es-ES" sz="2500" dirty="0" smtClean="0">
                <a:latin typeface="Times New Roman" pitchFamily="18" charset="0"/>
                <a:cs typeface="Times New Roman" pitchFamily="18" charset="0"/>
              </a:rPr>
              <a:t>Competitividad -estrategia transversal- es el concepto básico del sistema económico de globalización y libre comercio.</a:t>
            </a:r>
          </a:p>
          <a:p>
            <a:pPr algn="just"/>
            <a:r>
              <a:rPr lang="es-ES" sz="2500" dirty="0" smtClean="0">
                <a:latin typeface="Times New Roman" pitchFamily="18" charset="0"/>
                <a:cs typeface="Times New Roman" pitchFamily="18" charset="0"/>
              </a:rPr>
              <a:t>Competitividad y sostenibilidad de las empresas</a:t>
            </a:r>
          </a:p>
          <a:p>
            <a:pPr algn="just"/>
            <a:r>
              <a:rPr lang="es-ES" sz="2500" dirty="0" smtClean="0">
                <a:latin typeface="Times New Roman" pitchFamily="18" charset="0"/>
                <a:cs typeface="Times New Roman" pitchFamily="18" charset="0"/>
              </a:rPr>
              <a:t>Dos caminos hacia la competitividad </a:t>
            </a:r>
          </a:p>
          <a:p>
            <a:pPr lvl="1" algn="just"/>
            <a:r>
              <a:rPr lang="es-ES" sz="2300" dirty="0" smtClean="0">
                <a:latin typeface="Times New Roman" pitchFamily="18" charset="0"/>
                <a:cs typeface="Times New Roman" pitchFamily="18" charset="0"/>
              </a:rPr>
              <a:t>Costos laborales y política cambiaria</a:t>
            </a:r>
          </a:p>
          <a:p>
            <a:pPr lvl="1" algn="just"/>
            <a:r>
              <a:rPr lang="es-ES" sz="2300" dirty="0" smtClean="0">
                <a:latin typeface="Times New Roman" pitchFamily="18" charset="0"/>
                <a:cs typeface="Times New Roman" pitchFamily="18" charset="0"/>
              </a:rPr>
              <a:t>Productividad</a:t>
            </a:r>
            <a:endParaRPr lang="es-ES" sz="2300" dirty="0">
              <a:latin typeface="Times New Roman" pitchFamily="18" charset="0"/>
              <a:cs typeface="Times New Roman" pitchFamily="18" charset="0"/>
            </a:endParaRPr>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27</a:t>
            </a:fld>
            <a:endParaRPr lang="es-ES"/>
          </a:p>
        </p:txBody>
      </p:sp>
      <p:sp>
        <p:nvSpPr>
          <p:cNvPr id="4" name="3 Título"/>
          <p:cNvSpPr>
            <a:spLocks noGrp="1"/>
          </p:cNvSpPr>
          <p:nvPr>
            <p:ph type="title"/>
          </p:nvPr>
        </p:nvSpPr>
        <p:spPr>
          <a:xfrm>
            <a:off x="688490" y="404664"/>
            <a:ext cx="7756263" cy="1054250"/>
          </a:xfrm>
        </p:spPr>
        <p:txBody>
          <a:bodyPr/>
          <a:lstStyle/>
          <a:p>
            <a:r>
              <a:rPr lang="es-ES" sz="4800" dirty="0" smtClean="0">
                <a:latin typeface="Arial" pitchFamily="34" charset="0"/>
                <a:cs typeface="Arial" pitchFamily="34" charset="0"/>
              </a:rPr>
              <a:t>TRABAJO DECENTE</a:t>
            </a:r>
            <a:endParaRPr lang="es-ES" sz="4800" dirty="0">
              <a:latin typeface="Arial" pitchFamily="34" charset="0"/>
              <a:cs typeface="Arial" pitchFamily="34" charset="0"/>
            </a:endParaRPr>
          </a:p>
        </p:txBody>
      </p:sp>
    </p:spTree>
    <p:extLst>
      <p:ext uri="{BB962C8B-B14F-4D97-AF65-F5344CB8AC3E}">
        <p14:creationId xmlns:p14="http://schemas.microsoft.com/office/powerpoint/2010/main" val="17422829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3" y="1567409"/>
            <a:ext cx="8784975" cy="4957935"/>
          </a:xfrm>
        </p:spPr>
        <p:txBody>
          <a:bodyPr>
            <a:normAutofit/>
          </a:bodyPr>
          <a:lstStyle/>
          <a:p>
            <a:pPr marL="0" indent="0">
              <a:buNone/>
            </a:pPr>
            <a:r>
              <a:rPr lang="es-ES" sz="2500" b="1" dirty="0" smtClean="0">
                <a:latin typeface="Times New Roman" pitchFamily="18" charset="0"/>
                <a:cs typeface="Times New Roman" pitchFamily="18" charset="0"/>
              </a:rPr>
              <a:t>Estrategia de movilidad social</a:t>
            </a:r>
          </a:p>
          <a:p>
            <a:pPr marL="0" indent="0" algn="just">
              <a:buNone/>
            </a:pPr>
            <a:r>
              <a:rPr lang="es-ES" b="1" dirty="0" smtClean="0">
                <a:latin typeface="Times New Roman" pitchFamily="18" charset="0"/>
                <a:cs typeface="Times New Roman" pitchFamily="18" charset="0"/>
              </a:rPr>
              <a:t>Objetivo 1</a:t>
            </a:r>
            <a:r>
              <a:rPr lang="es-ES" dirty="0" smtClean="0">
                <a:latin typeface="Times New Roman" pitchFamily="18" charset="0"/>
                <a:cs typeface="Times New Roman" pitchFamily="18" charset="0"/>
              </a:rPr>
              <a:t>: Garantizar mínimos vitales (promoción social)</a:t>
            </a:r>
            <a:endParaRPr lang="es-ES" dirty="0" smtClean="0">
              <a:latin typeface="Times New Roman" pitchFamily="18" charset="0"/>
              <a:cs typeface="Times New Roman" pitchFamily="18" charset="0"/>
            </a:endParaRPr>
          </a:p>
          <a:p>
            <a:pPr marL="0" indent="0" algn="just">
              <a:buNone/>
            </a:pPr>
            <a:r>
              <a:rPr lang="es-ES" b="1" dirty="0" smtClean="0">
                <a:latin typeface="Times New Roman" pitchFamily="18" charset="0"/>
                <a:cs typeface="Times New Roman" pitchFamily="18" charset="0"/>
              </a:rPr>
              <a:t>Meta</a:t>
            </a:r>
            <a:r>
              <a:rPr lang="es-ES" dirty="0" smtClean="0">
                <a:latin typeface="Times New Roman" pitchFamily="18" charset="0"/>
                <a:cs typeface="Times New Roman" pitchFamily="18" charset="0"/>
              </a:rPr>
              <a:t>: Aumentar la </a:t>
            </a:r>
            <a:r>
              <a:rPr lang="es-ES" dirty="0" smtClean="0">
                <a:latin typeface="Times New Roman" pitchFamily="18" charset="0"/>
                <a:cs typeface="Times New Roman" pitchFamily="18" charset="0"/>
              </a:rPr>
              <a:t>formalización</a:t>
            </a:r>
            <a:r>
              <a:rPr lang="es-ES" dirty="0" smtClean="0">
                <a:latin typeface="Times New Roman" pitchFamily="18" charset="0"/>
                <a:cs typeface="Times New Roman" pitchFamily="18" charset="0"/>
              </a:rPr>
              <a:t> y la calidad del empleo</a:t>
            </a:r>
          </a:p>
          <a:p>
            <a:pPr algn="just"/>
            <a:r>
              <a:rPr lang="es-ES" dirty="0" smtClean="0">
                <a:latin typeface="Times New Roman" pitchFamily="18" charset="0"/>
                <a:cs typeface="Times New Roman" pitchFamily="18" charset="0"/>
              </a:rPr>
              <a:t>Proteger a la población ocupada a través de la S.S.</a:t>
            </a:r>
            <a:r>
              <a:rPr lang="es-ES" dirty="0" smtClean="0">
                <a:latin typeface="Times New Roman" pitchFamily="18" charset="0"/>
                <a:cs typeface="Times New Roman" pitchFamily="18" charset="0"/>
                <a:sym typeface="Wingdings" pitchFamily="2" charset="2"/>
              </a:rPr>
              <a:t> promover</a:t>
            </a:r>
          </a:p>
          <a:p>
            <a:pPr algn="just"/>
            <a:r>
              <a:rPr lang="es-ES" dirty="0" smtClean="0">
                <a:latin typeface="Times New Roman" pitchFamily="18" charset="0"/>
                <a:cs typeface="Times New Roman" pitchFamily="18" charset="0"/>
              </a:rPr>
              <a:t>Promover las ventajas de la formalización entre la población trabajadora</a:t>
            </a:r>
          </a:p>
          <a:p>
            <a:pPr algn="just"/>
            <a:r>
              <a:rPr lang="es-ES" dirty="0" smtClean="0">
                <a:latin typeface="Times New Roman" pitchFamily="18" charset="0"/>
                <a:cs typeface="Times New Roman" pitchFamily="18" charset="0"/>
              </a:rPr>
              <a:t>Fortalecer la inspección, vigilancia y control del </a:t>
            </a:r>
            <a:r>
              <a:rPr lang="es-ES" dirty="0" err="1" smtClean="0">
                <a:latin typeface="Times New Roman" pitchFamily="18" charset="0"/>
                <a:cs typeface="Times New Roman" pitchFamily="18" charset="0"/>
              </a:rPr>
              <a:t>Mintrabajo</a:t>
            </a:r>
            <a:endParaRPr lang="es-ES" dirty="0" smtClean="0">
              <a:latin typeface="Times New Roman" pitchFamily="18" charset="0"/>
              <a:cs typeface="Times New Roman" pitchFamily="18" charset="0"/>
            </a:endParaRPr>
          </a:p>
          <a:p>
            <a:pPr algn="just"/>
            <a:r>
              <a:rPr lang="es-ES" dirty="0" smtClean="0">
                <a:latin typeface="Times New Roman" pitchFamily="18" charset="0"/>
                <a:cs typeface="Times New Roman" pitchFamily="18" charset="0"/>
              </a:rPr>
              <a:t>Promover y masificar los procesos de negociación colectiva públicos y privados </a:t>
            </a:r>
            <a:r>
              <a:rPr lang="es-ES" dirty="0" smtClean="0">
                <a:latin typeface="Times New Roman" pitchFamily="18" charset="0"/>
                <a:cs typeface="Times New Roman" pitchFamily="18" charset="0"/>
                <a:sym typeface="Wingdings" pitchFamily="2" charset="2"/>
              </a:rPr>
              <a:t> </a:t>
            </a:r>
            <a:r>
              <a:rPr lang="es-ES" b="1" dirty="0" smtClean="0">
                <a:latin typeface="Times New Roman" pitchFamily="18" charset="0"/>
                <a:cs typeface="Times New Roman" pitchFamily="18" charset="0"/>
                <a:sym typeface="Wingdings" pitchFamily="2" charset="2"/>
              </a:rPr>
              <a:t>observatorio de derechos fundamentales</a:t>
            </a:r>
            <a:endParaRPr lang="es-ES" b="1" dirty="0" smtClean="0">
              <a:latin typeface="Times New Roman" pitchFamily="18" charset="0"/>
              <a:cs typeface="Times New Roman" pitchFamily="18" charset="0"/>
            </a:endParaRPr>
          </a:p>
          <a:p>
            <a:pPr algn="just"/>
            <a:r>
              <a:rPr lang="es-ES" dirty="0" smtClean="0">
                <a:latin typeface="Times New Roman" pitchFamily="18" charset="0"/>
                <a:cs typeface="Times New Roman" pitchFamily="18" charset="0"/>
              </a:rPr>
              <a:t>Promover acciones frente a la migración laboral</a:t>
            </a:r>
          </a:p>
          <a:p>
            <a:endParaRPr lang="es-ES" dirty="0">
              <a:latin typeface="Times New Roman" pitchFamily="18" charset="0"/>
              <a:cs typeface="Times New Roman" pitchFamily="18" charset="0"/>
            </a:endParaRPr>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28</a:t>
            </a:fld>
            <a:endParaRPr lang="es-ES"/>
          </a:p>
        </p:txBody>
      </p:sp>
      <p:sp>
        <p:nvSpPr>
          <p:cNvPr id="4" name="3 Título"/>
          <p:cNvSpPr>
            <a:spLocks noGrp="1"/>
          </p:cNvSpPr>
          <p:nvPr>
            <p:ph type="title"/>
          </p:nvPr>
        </p:nvSpPr>
        <p:spPr>
          <a:xfrm>
            <a:off x="688490" y="332656"/>
            <a:ext cx="7756263" cy="1054250"/>
          </a:xfrm>
        </p:spPr>
        <p:txBody>
          <a:bodyPr/>
          <a:lstStyle/>
          <a:p>
            <a:r>
              <a:rPr lang="es-ES" sz="4800" dirty="0" smtClean="0">
                <a:latin typeface="Times New Roman" pitchFamily="18" charset="0"/>
                <a:cs typeface="Times New Roman" pitchFamily="18" charset="0"/>
              </a:rPr>
              <a:t>TRABAJO DECENTE</a:t>
            </a:r>
            <a:endParaRPr lang="es-ES" sz="4800" dirty="0">
              <a:latin typeface="Times New Roman" pitchFamily="18" charset="0"/>
              <a:cs typeface="Times New Roman" pitchFamily="18" charset="0"/>
            </a:endParaRPr>
          </a:p>
        </p:txBody>
      </p:sp>
    </p:spTree>
    <p:extLst>
      <p:ext uri="{BB962C8B-B14F-4D97-AF65-F5344CB8AC3E}">
        <p14:creationId xmlns:p14="http://schemas.microsoft.com/office/powerpoint/2010/main" val="1742282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07504" y="1556793"/>
            <a:ext cx="8820471" cy="5040560"/>
          </a:xfrm>
        </p:spPr>
        <p:txBody>
          <a:bodyPr>
            <a:normAutofit lnSpcReduction="10000"/>
          </a:bodyPr>
          <a:lstStyle/>
          <a:p>
            <a:pPr marL="0" indent="0" algn="just">
              <a:buNone/>
            </a:pPr>
            <a:r>
              <a:rPr lang="es-ES" b="1" dirty="0" smtClean="0">
                <a:latin typeface="Times New Roman" pitchFamily="18" charset="0"/>
                <a:cs typeface="Times New Roman" pitchFamily="18" charset="0"/>
              </a:rPr>
              <a:t>Meta</a:t>
            </a:r>
            <a:r>
              <a:rPr lang="es-ES" dirty="0" smtClean="0">
                <a:latin typeface="Times New Roman" pitchFamily="18" charset="0"/>
                <a:cs typeface="Times New Roman" pitchFamily="18" charset="0"/>
              </a:rPr>
              <a:t>: Incrementar las oportunidades de enganche laboral en empleos de calidad:</a:t>
            </a:r>
          </a:p>
          <a:p>
            <a:pPr algn="just"/>
            <a:r>
              <a:rPr lang="es-ES" dirty="0" smtClean="0">
                <a:latin typeface="Times New Roman" pitchFamily="18" charset="0"/>
                <a:cs typeface="Times New Roman" pitchFamily="18" charset="0"/>
              </a:rPr>
              <a:t>Promover el enganche laboral y calidad del empleo para jóvenes, mujeres y victimas</a:t>
            </a:r>
          </a:p>
          <a:p>
            <a:pPr algn="just"/>
            <a:r>
              <a:rPr lang="es-ES" dirty="0" smtClean="0">
                <a:latin typeface="Times New Roman" pitchFamily="18" charset="0"/>
                <a:cs typeface="Times New Roman" pitchFamily="18" charset="0"/>
              </a:rPr>
              <a:t>Servicio publico de empleo y ventanillas únicas de atención de servicios de empleo</a:t>
            </a:r>
          </a:p>
          <a:p>
            <a:pPr algn="just"/>
            <a:r>
              <a:rPr lang="es-ES" dirty="0" smtClean="0">
                <a:latin typeface="Times New Roman" pitchFamily="18" charset="0"/>
                <a:cs typeface="Times New Roman" pitchFamily="18" charset="0"/>
              </a:rPr>
              <a:t>Desarrollo institucional del Esquema de Certificación de Competencias</a:t>
            </a:r>
          </a:p>
          <a:p>
            <a:pPr algn="just"/>
            <a:r>
              <a:rPr lang="es-ES" dirty="0" smtClean="0">
                <a:latin typeface="Times New Roman" pitchFamily="18" charset="0"/>
                <a:cs typeface="Times New Roman" pitchFamily="18" charset="0"/>
              </a:rPr>
              <a:t>Articulación de la formación para el trabajo y el desarrollo humano</a:t>
            </a:r>
          </a:p>
          <a:p>
            <a:pPr algn="just"/>
            <a:r>
              <a:rPr lang="es-ES" dirty="0" smtClean="0">
                <a:latin typeface="Times New Roman" pitchFamily="18" charset="0"/>
                <a:cs typeface="Times New Roman" pitchFamily="18" charset="0"/>
              </a:rPr>
              <a:t>Incorporación de estándares ocupacionales en la gestión de recurso humano</a:t>
            </a:r>
          </a:p>
          <a:p>
            <a:pPr algn="just"/>
            <a:r>
              <a:rPr lang="es-ES" dirty="0" smtClean="0">
                <a:latin typeface="Times New Roman" pitchFamily="18" charset="0"/>
                <a:cs typeface="Times New Roman" pitchFamily="18" charset="0"/>
              </a:rPr>
              <a:t>Reformular estrategia para erradicar las peores formas del trabajo infantil y proteger al joven trabajador</a:t>
            </a:r>
          </a:p>
          <a:p>
            <a:endParaRPr lang="es-ES" dirty="0" smtClean="0">
              <a:latin typeface="Times New Roman" pitchFamily="18" charset="0"/>
              <a:cs typeface="Times New Roman" pitchFamily="18" charset="0"/>
            </a:endParaRPr>
          </a:p>
          <a:p>
            <a:endParaRPr lang="es-ES" dirty="0" smtClean="0">
              <a:latin typeface="Times New Roman" pitchFamily="18" charset="0"/>
              <a:cs typeface="Times New Roman" pitchFamily="18" charset="0"/>
            </a:endParaRPr>
          </a:p>
          <a:p>
            <a:endParaRPr lang="es-ES"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29</a:t>
            </a:fld>
            <a:endParaRPr lang="es-ES"/>
          </a:p>
        </p:txBody>
      </p:sp>
      <p:sp>
        <p:nvSpPr>
          <p:cNvPr id="4" name="3 Título"/>
          <p:cNvSpPr>
            <a:spLocks noGrp="1"/>
          </p:cNvSpPr>
          <p:nvPr>
            <p:ph type="title"/>
          </p:nvPr>
        </p:nvSpPr>
        <p:spPr/>
        <p:txBody>
          <a:bodyPr/>
          <a:lstStyle/>
          <a:p>
            <a:r>
              <a:rPr lang="es-ES" sz="4800" dirty="0" smtClean="0">
                <a:latin typeface="Times New Roman" pitchFamily="18" charset="0"/>
                <a:cs typeface="Times New Roman" pitchFamily="18" charset="0"/>
              </a:rPr>
              <a:t>TRABAJO DECENTE</a:t>
            </a:r>
            <a:endParaRPr lang="es-ES" sz="4800" dirty="0">
              <a:latin typeface="Times New Roman" pitchFamily="18" charset="0"/>
              <a:cs typeface="Times New Roman" pitchFamily="18" charset="0"/>
            </a:endParaRPr>
          </a:p>
        </p:txBody>
      </p:sp>
    </p:spTree>
    <p:extLst>
      <p:ext uri="{BB962C8B-B14F-4D97-AF65-F5344CB8AC3E}">
        <p14:creationId xmlns:p14="http://schemas.microsoft.com/office/powerpoint/2010/main" val="1742282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07504" y="1556792"/>
            <a:ext cx="8928992" cy="5256584"/>
          </a:xfrm>
        </p:spPr>
        <p:txBody>
          <a:bodyPr>
            <a:normAutofit fontScale="40000" lnSpcReduction="20000"/>
          </a:bodyPr>
          <a:lstStyle/>
          <a:p>
            <a:r>
              <a:rPr lang="es-ES_tradnl" sz="6300" dirty="0" smtClean="0">
                <a:latin typeface="Times New Roman" pitchFamily="18" charset="0"/>
                <a:cs typeface="Times New Roman" pitchFamily="18" charset="0"/>
              </a:rPr>
              <a:t>Inversiones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Grupo </a:t>
            </a:r>
            <a:r>
              <a:rPr lang="es-ES_tradnl" sz="6300" dirty="0">
                <a:latin typeface="Times New Roman" pitchFamily="18" charset="0"/>
                <a:cs typeface="Times New Roman" pitchFamily="18" charset="0"/>
              </a:rPr>
              <a:t>de Trabajo sobre el Soborno en las Transacciones Comerciales Internacionales;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Gobierno </a:t>
            </a:r>
            <a:r>
              <a:rPr lang="es-ES_tradnl" sz="6300" dirty="0">
                <a:latin typeface="Times New Roman" pitchFamily="18" charset="0"/>
                <a:cs typeface="Times New Roman" pitchFamily="18" charset="0"/>
              </a:rPr>
              <a:t>Corporativo;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Mercados </a:t>
            </a:r>
            <a:r>
              <a:rPr lang="es-ES_tradnl" sz="6300" dirty="0">
                <a:latin typeface="Times New Roman" pitchFamily="18" charset="0"/>
                <a:cs typeface="Times New Roman" pitchFamily="18" charset="0"/>
              </a:rPr>
              <a:t>Financieros;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Seguros </a:t>
            </a:r>
            <a:r>
              <a:rPr lang="es-ES_tradnl" sz="6300" dirty="0">
                <a:latin typeface="Times New Roman" pitchFamily="18" charset="0"/>
                <a:cs typeface="Times New Roman" pitchFamily="18" charset="0"/>
              </a:rPr>
              <a:t>y Pensiones Privadas;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Competición</a:t>
            </a:r>
            <a:r>
              <a:rPr lang="es-ES_tradnl" sz="6300" dirty="0">
                <a:latin typeface="Times New Roman" pitchFamily="18" charset="0"/>
                <a:cs typeface="Times New Roman" pitchFamily="18" charset="0"/>
              </a:rPr>
              <a:t>;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Asuntos </a:t>
            </a:r>
            <a:r>
              <a:rPr lang="es-ES_tradnl" sz="6300" dirty="0">
                <a:latin typeface="Times New Roman" pitchFamily="18" charset="0"/>
                <a:cs typeface="Times New Roman" pitchFamily="18" charset="0"/>
              </a:rPr>
              <a:t>Fiscales;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Política </a:t>
            </a:r>
            <a:r>
              <a:rPr lang="es-ES_tradnl" sz="6300" dirty="0">
                <a:latin typeface="Times New Roman" pitchFamily="18" charset="0"/>
                <a:cs typeface="Times New Roman" pitchFamily="18" charset="0"/>
              </a:rPr>
              <a:t>Ambiental;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Productos </a:t>
            </a:r>
            <a:r>
              <a:rPr lang="es-ES_tradnl" sz="6300" dirty="0">
                <a:latin typeface="Times New Roman" pitchFamily="18" charset="0"/>
                <a:cs typeface="Times New Roman" pitchFamily="18" charset="0"/>
              </a:rPr>
              <a:t>Químicos;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Gobernanza </a:t>
            </a:r>
            <a:r>
              <a:rPr lang="es-ES_tradnl" sz="6300" dirty="0">
                <a:latin typeface="Times New Roman" pitchFamily="18" charset="0"/>
                <a:cs typeface="Times New Roman" pitchFamily="18" charset="0"/>
              </a:rPr>
              <a:t>Pública;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Política </a:t>
            </a:r>
            <a:r>
              <a:rPr lang="es-ES_tradnl" sz="6300" dirty="0">
                <a:latin typeface="Times New Roman" pitchFamily="18" charset="0"/>
                <a:cs typeface="Times New Roman" pitchFamily="18" charset="0"/>
              </a:rPr>
              <a:t>Regulatoria;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Políticas </a:t>
            </a:r>
            <a:r>
              <a:rPr lang="es-ES_tradnl" sz="6300" dirty="0">
                <a:latin typeface="Times New Roman" pitchFamily="18" charset="0"/>
                <a:cs typeface="Times New Roman" pitchFamily="18" charset="0"/>
              </a:rPr>
              <a:t>de Desarrollo Territorial; </a:t>
            </a:r>
            <a:endParaRPr lang="es-ES" sz="6300" dirty="0">
              <a:latin typeface="Times New Roman" pitchFamily="18" charset="0"/>
              <a:cs typeface="Times New Roman" pitchFamily="18" charset="0"/>
            </a:endParaRPr>
          </a:p>
          <a:p>
            <a:endParaRPr lang="es-ES" sz="6300"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3</a:t>
            </a:fld>
            <a:endParaRPr lang="es-ES"/>
          </a:p>
        </p:txBody>
      </p:sp>
      <p:sp>
        <p:nvSpPr>
          <p:cNvPr id="4" name="3 Título"/>
          <p:cNvSpPr>
            <a:spLocks noGrp="1"/>
          </p:cNvSpPr>
          <p:nvPr>
            <p:ph type="title"/>
          </p:nvPr>
        </p:nvSpPr>
        <p:spPr>
          <a:xfrm>
            <a:off x="0" y="358526"/>
            <a:ext cx="9144000" cy="1054250"/>
          </a:xfrm>
        </p:spPr>
        <p:txBody>
          <a:bodyPr/>
          <a:lstStyle/>
          <a:p>
            <a:r>
              <a:rPr lang="es-ES_tradnl" sz="2600" b="1" i="1" dirty="0">
                <a:latin typeface="Times New Roman" pitchFamily="18" charset="0"/>
                <a:cs typeface="Times New Roman" pitchFamily="18" charset="0"/>
              </a:rPr>
              <a:t>COMITÉS DE LA OCDE ENCARGADOS DE EXAMINAR A COLOMBIA </a:t>
            </a:r>
            <a:r>
              <a:rPr lang="es-ES" sz="2400" dirty="0"/>
              <a:t/>
            </a:r>
            <a:br>
              <a:rPr lang="es-ES" sz="2400" dirty="0"/>
            </a:br>
            <a:endParaRPr lang="es-ES" sz="2400" dirty="0"/>
          </a:p>
        </p:txBody>
      </p:sp>
    </p:spTree>
    <p:extLst>
      <p:ext uri="{BB962C8B-B14F-4D97-AF65-F5344CB8AC3E}">
        <p14:creationId xmlns:p14="http://schemas.microsoft.com/office/powerpoint/2010/main" val="23808286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0" indent="0">
              <a:buNone/>
            </a:pPr>
            <a:r>
              <a:rPr lang="es-ES" dirty="0" smtClean="0"/>
              <a:t>                                             2014                   2018</a:t>
            </a:r>
          </a:p>
          <a:p>
            <a:r>
              <a:rPr lang="es-ES" dirty="0" smtClean="0"/>
              <a:t>Tasa de formalidad        34%                    36%</a:t>
            </a:r>
          </a:p>
          <a:p>
            <a:r>
              <a:rPr lang="es-ES" dirty="0" smtClean="0"/>
              <a:t>TD jóvenes                      16,4%                 13%</a:t>
            </a:r>
          </a:p>
          <a:p>
            <a:r>
              <a:rPr lang="es-ES" dirty="0" smtClean="0"/>
              <a:t>TD femenina                   12,7%                 10,1%   </a:t>
            </a:r>
          </a:p>
          <a:p>
            <a:r>
              <a:rPr lang="es-ES" dirty="0" err="1" smtClean="0"/>
              <a:t>Pob</a:t>
            </a:r>
            <a:r>
              <a:rPr lang="es-ES" dirty="0" smtClean="0"/>
              <a:t>. colocada SPE       180.000              450.000</a:t>
            </a:r>
          </a:p>
          <a:p>
            <a:r>
              <a:rPr lang="es-ES" dirty="0" err="1" smtClean="0"/>
              <a:t>Af</a:t>
            </a:r>
            <a:r>
              <a:rPr lang="es-ES" dirty="0" smtClean="0"/>
              <a:t>. a pensiones          9.204.915           10.704.915</a:t>
            </a:r>
          </a:p>
          <a:p>
            <a:r>
              <a:rPr lang="es-ES" dirty="0" err="1" smtClean="0"/>
              <a:t>Af</a:t>
            </a:r>
            <a:r>
              <a:rPr lang="es-ES" dirty="0" smtClean="0"/>
              <a:t>. R.L.                        8.493.090          10.743.090</a:t>
            </a:r>
          </a:p>
          <a:p>
            <a:r>
              <a:rPr lang="es-ES" dirty="0" err="1" smtClean="0"/>
              <a:t>Af</a:t>
            </a:r>
            <a:r>
              <a:rPr lang="es-ES" dirty="0" smtClean="0"/>
              <a:t>. CCF                       7.266.265            8.866.265 </a:t>
            </a:r>
            <a:endParaRPr lang="es-ES"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30</a:t>
            </a:fld>
            <a:endParaRPr lang="es-ES"/>
          </a:p>
        </p:txBody>
      </p:sp>
      <p:sp>
        <p:nvSpPr>
          <p:cNvPr id="4" name="3 Título"/>
          <p:cNvSpPr>
            <a:spLocks noGrp="1"/>
          </p:cNvSpPr>
          <p:nvPr>
            <p:ph type="title"/>
          </p:nvPr>
        </p:nvSpPr>
        <p:spPr/>
        <p:txBody>
          <a:bodyPr/>
          <a:lstStyle/>
          <a:p>
            <a:r>
              <a:rPr lang="es-ES" dirty="0" smtClean="0"/>
              <a:t>Indicadores</a:t>
            </a:r>
            <a:endParaRPr lang="es-ES" dirty="0"/>
          </a:p>
        </p:txBody>
      </p:sp>
    </p:spTree>
    <p:extLst>
      <p:ext uri="{BB962C8B-B14F-4D97-AF65-F5344CB8AC3E}">
        <p14:creationId xmlns:p14="http://schemas.microsoft.com/office/powerpoint/2010/main" val="25777873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9" name="Shape 289"/>
          <p:cNvSpPr txBox="1">
            <a:spLocks noGrp="1"/>
          </p:cNvSpPr>
          <p:nvPr>
            <p:ph idx="1"/>
          </p:nvPr>
        </p:nvSpPr>
        <p:spPr>
          <a:xfrm>
            <a:off x="179512" y="1484784"/>
            <a:ext cx="8712967" cy="5112568"/>
          </a:xfrm>
          <a:prstGeom prst="rect">
            <a:avLst/>
          </a:prstGeom>
          <a:noFill/>
          <a:ln>
            <a:noFill/>
          </a:ln>
        </p:spPr>
        <p:txBody>
          <a:bodyPr lIns="91425" tIns="45700" rIns="91425" bIns="45700" anchor="t" anchorCtr="0">
            <a:noAutofit/>
          </a:bodyPr>
          <a:lstStyle/>
          <a:p>
            <a:pPr marL="320040" marR="0" lvl="0" indent="-320040" algn="just" rtl="0">
              <a:spcBef>
                <a:spcPts val="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En la estrategia de movilidad social, metas para los pueblos indígenas y </a:t>
            </a:r>
            <a:r>
              <a:rPr lang="es-ES" sz="2900" b="0" i="0" u="none" strike="noStrike" cap="none" baseline="0" dirty="0" err="1">
                <a:solidFill>
                  <a:schemeClr val="dk1"/>
                </a:solidFill>
                <a:latin typeface="Times New Roman" pitchFamily="18" charset="0"/>
                <a:ea typeface="Arial"/>
                <a:cs typeface="Times New Roman" pitchFamily="18" charset="0"/>
                <a:sym typeface="Arial"/>
              </a:rPr>
              <a:t>Rom</a:t>
            </a:r>
            <a:r>
              <a:rPr lang="es-ES" sz="2900" b="0" i="0" u="none" strike="noStrike" cap="none" baseline="0" dirty="0">
                <a:solidFill>
                  <a:schemeClr val="dk1"/>
                </a:solidFill>
                <a:latin typeface="Times New Roman" pitchFamily="18" charset="0"/>
                <a:ea typeface="Arial"/>
                <a:cs typeface="Times New Roman" pitchFamily="18" charset="0"/>
                <a:sym typeface="Arial"/>
              </a:rPr>
              <a:t>.</a:t>
            </a:r>
          </a:p>
          <a:p>
            <a:pPr marL="0" marR="0" lvl="0" indent="0" algn="just" rtl="0">
              <a:spcBef>
                <a:spcPts val="700"/>
              </a:spcBef>
              <a:buClr>
                <a:schemeClr val="accent2"/>
              </a:buClr>
              <a:buSzPct val="25000"/>
              <a:buFont typeface="Noto Symbol"/>
              <a:buNone/>
            </a:pPr>
            <a:r>
              <a:rPr lang="es-ES" sz="2900" b="0" i="0" u="none" strike="noStrike" cap="none" baseline="0" dirty="0">
                <a:solidFill>
                  <a:schemeClr val="dk1"/>
                </a:solidFill>
                <a:latin typeface="Times New Roman" pitchFamily="18" charset="0"/>
                <a:ea typeface="Arial"/>
                <a:cs typeface="Times New Roman" pitchFamily="18" charset="0"/>
                <a:sym typeface="Arial"/>
              </a:rPr>
              <a:t> </a:t>
            </a:r>
          </a:p>
          <a:p>
            <a:pPr marL="0" marR="0" lvl="0" indent="0" algn="just" rtl="0">
              <a:spcBef>
                <a:spcPts val="700"/>
              </a:spcBef>
              <a:buClr>
                <a:schemeClr val="accent2"/>
              </a:buClr>
              <a:buFont typeface="Noto Symbol"/>
              <a:buNone/>
            </a:pPr>
            <a:endParaRPr sz="2900" b="0" i="0" u="none" strike="noStrike" cap="none" baseline="0" dirty="0">
              <a:solidFill>
                <a:schemeClr val="dk1"/>
              </a:solidFill>
              <a:latin typeface="Times New Roman" pitchFamily="18" charset="0"/>
              <a:ea typeface="Arial"/>
              <a:cs typeface="Times New Roman" pitchFamily="18" charset="0"/>
              <a:sym typeface="Arial"/>
            </a:endParaRPr>
          </a:p>
          <a:p>
            <a:pPr marL="0" marR="0" lvl="0" indent="0" algn="just" rtl="0">
              <a:spcBef>
                <a:spcPts val="700"/>
              </a:spcBef>
              <a:buClr>
                <a:schemeClr val="accent2"/>
              </a:buClr>
              <a:buFont typeface="Noto Symbol"/>
              <a:buNone/>
            </a:pPr>
            <a:endParaRPr sz="2900" b="0" i="0" u="none" strike="noStrike" cap="none" baseline="0" dirty="0">
              <a:solidFill>
                <a:schemeClr val="dk1"/>
              </a:solidFill>
              <a:latin typeface="Times New Roman" pitchFamily="18" charset="0"/>
              <a:ea typeface="Arial"/>
              <a:cs typeface="Times New Roman" pitchFamily="18" charset="0"/>
              <a:sym typeface="Arial"/>
            </a:endParaRPr>
          </a:p>
          <a:p>
            <a:pPr marL="320040" marR="0" lvl="0" indent="-320040" algn="just" rtl="0">
              <a:spcBef>
                <a:spcPts val="70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Consolidación del territorio,  mejoramiento del hábitat (vivienda, agua y saneamiento básico) y desarrollo de la economía propia de pueblos indígenas y del pueblo </a:t>
            </a:r>
            <a:r>
              <a:rPr lang="es-ES" sz="2900" b="0" i="0" u="none" strike="noStrike" cap="none" baseline="0" dirty="0" err="1">
                <a:solidFill>
                  <a:schemeClr val="dk1"/>
                </a:solidFill>
                <a:latin typeface="Times New Roman" pitchFamily="18" charset="0"/>
                <a:ea typeface="Arial"/>
                <a:cs typeface="Times New Roman" pitchFamily="18" charset="0"/>
                <a:sym typeface="Arial"/>
              </a:rPr>
              <a:t>Rrom</a:t>
            </a:r>
            <a:r>
              <a:rPr lang="es-ES" sz="2900" b="0" i="0" u="none" strike="noStrike" cap="none" baseline="0" dirty="0">
                <a:solidFill>
                  <a:schemeClr val="dk1"/>
                </a:solidFill>
                <a:latin typeface="Times New Roman" pitchFamily="18" charset="0"/>
                <a:ea typeface="Arial"/>
                <a:cs typeface="Times New Roman" pitchFamily="18" charset="0"/>
                <a:sym typeface="Arial"/>
              </a:rPr>
              <a:t>. (Cerca de 150 ítems) </a:t>
            </a:r>
          </a:p>
        </p:txBody>
      </p:sp>
      <p:sp>
        <p:nvSpPr>
          <p:cNvPr id="290" name="Shape 290"/>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31</a:t>
            </a:fld>
            <a:endParaRPr lang="es-ES" sz="1200" b="1" i="0" u="none" strike="noStrike" cap="none" baseline="0" dirty="0">
              <a:solidFill>
                <a:srgbClr val="FFFFFF"/>
              </a:solidFill>
              <a:latin typeface="Arial"/>
              <a:ea typeface="Arial"/>
              <a:cs typeface="Arial"/>
              <a:sym typeface="Arial"/>
            </a:endParaRPr>
          </a:p>
        </p:txBody>
      </p:sp>
      <p:sp>
        <p:nvSpPr>
          <p:cNvPr id="288" name="Shape 288"/>
          <p:cNvSpPr txBox="1">
            <a:spLocks noGrp="1"/>
          </p:cNvSpPr>
          <p:nvPr>
            <p:ph type="title"/>
          </p:nvPr>
        </p:nvSpPr>
        <p:spPr>
          <a:xfrm>
            <a:off x="688490" y="332656"/>
            <a:ext cx="7756263" cy="1054250"/>
          </a:xfrm>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3950" b="0" i="0" u="none" strike="noStrike" cap="none" baseline="0" dirty="0">
                <a:solidFill>
                  <a:schemeClr val="dk2"/>
                </a:solidFill>
                <a:latin typeface="Times New Roman" pitchFamily="18" charset="0"/>
                <a:ea typeface="Arial"/>
                <a:cs typeface="Times New Roman" pitchFamily="18" charset="0"/>
                <a:sym typeface="Arial"/>
              </a:rPr>
              <a:t>Enfoque Diferencial </a:t>
            </a:r>
            <a:r>
              <a:rPr lang="es-ES" sz="2800" b="0" i="0" u="none" strike="noStrike" cap="none" baseline="0" dirty="0">
                <a:solidFill>
                  <a:schemeClr val="dk2"/>
                </a:solidFill>
                <a:latin typeface="Times New Roman" pitchFamily="18" charset="0"/>
                <a:ea typeface="Arial"/>
                <a:cs typeface="Times New Roman" pitchFamily="18" charset="0"/>
                <a:sym typeface="Arial"/>
              </a:rPr>
              <a:t>¿Cómo aparecen las comunidades étnicas en el PND?</a:t>
            </a:r>
          </a:p>
        </p:txBody>
      </p:sp>
      <p:sp>
        <p:nvSpPr>
          <p:cNvPr id="291" name="Shape 291"/>
          <p:cNvSpPr/>
          <p:nvPr/>
        </p:nvSpPr>
        <p:spPr>
          <a:xfrm>
            <a:off x="4932039" y="2276871"/>
            <a:ext cx="432047" cy="1867808"/>
          </a:xfrm>
          <a:prstGeom prst="leftBrace">
            <a:avLst>
              <a:gd name="adj1" fmla="val 8333"/>
              <a:gd name="adj2" fmla="val 50000"/>
            </a:avLst>
          </a:prstGeom>
          <a:noFill/>
          <a:ln w="10000" cap="flat">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dk1"/>
              </a:solidFill>
              <a:latin typeface="Arial"/>
              <a:ea typeface="Arial"/>
              <a:cs typeface="Arial"/>
              <a:sym typeface="Arial"/>
            </a:endParaRPr>
          </a:p>
        </p:txBody>
      </p:sp>
      <p:sp>
        <p:nvSpPr>
          <p:cNvPr id="292" name="Shape 292"/>
          <p:cNvSpPr txBox="1"/>
          <p:nvPr/>
        </p:nvSpPr>
        <p:spPr>
          <a:xfrm>
            <a:off x="5364087" y="2500108"/>
            <a:ext cx="3168351" cy="1501473"/>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s-ES" b="0" i="0" u="none" strike="noStrike" cap="none" baseline="0" dirty="0">
                <a:solidFill>
                  <a:schemeClr val="dk1"/>
                </a:solidFill>
                <a:latin typeface="Arial"/>
                <a:ea typeface="Arial"/>
                <a:cs typeface="Arial"/>
                <a:sym typeface="Arial"/>
              </a:rPr>
              <a:t>“</a:t>
            </a:r>
            <a:r>
              <a:rPr lang="es-ES" sz="1500" b="0" i="0" u="none" strike="noStrike" cap="none" baseline="0" dirty="0">
                <a:solidFill>
                  <a:schemeClr val="dk1"/>
                </a:solidFill>
                <a:latin typeface="Arial"/>
                <a:ea typeface="Arial"/>
                <a:cs typeface="Arial"/>
                <a:sym typeface="Arial"/>
              </a:rPr>
              <a:t>Desarrollo y fortalecimiento de la cultura y comunicaciones propias y apropiadas, la educación, la salud, la autonomía y soberanía alimentaria que incluyan familias, mujeres, niños, jóvenes y adultos mayores.</a:t>
            </a:r>
          </a:p>
        </p:txBody>
      </p:sp>
      <p:sp>
        <p:nvSpPr>
          <p:cNvPr id="293" name="Shape 293"/>
          <p:cNvSpPr txBox="1"/>
          <p:nvPr/>
        </p:nvSpPr>
        <p:spPr>
          <a:xfrm>
            <a:off x="683568" y="2708919"/>
            <a:ext cx="3888432" cy="1292662"/>
          </a:xfrm>
          <a:prstGeom prst="rect">
            <a:avLst/>
          </a:prstGeom>
          <a:solidFill>
            <a:schemeClr val="accent1"/>
          </a:solidFill>
          <a:ln w="10000" cap="flat">
            <a:solidFill>
              <a:schemeClr val="accent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s-ES" sz="1900" b="0" i="0" u="none" strike="noStrike" cap="none" baseline="0" dirty="0">
                <a:solidFill>
                  <a:schemeClr val="tx1">
                    <a:lumMod val="85000"/>
                    <a:lumOff val="15000"/>
                  </a:schemeClr>
                </a:solidFill>
                <a:latin typeface="Arial"/>
                <a:ea typeface="Arial"/>
                <a:cs typeface="Arial"/>
                <a:sym typeface="Arial"/>
              </a:rPr>
              <a:t>Invisibilidad de la población afrocolombiana conformada por comunidades afrodescendientes, negras, raizales y palenqueras</a:t>
            </a:r>
            <a:r>
              <a:rPr lang="es-ES" sz="1800" b="0" i="0" u="none" strike="noStrike" cap="none" baseline="0" dirty="0">
                <a:solidFill>
                  <a:schemeClr val="tx1">
                    <a:lumMod val="85000"/>
                    <a:lumOff val="15000"/>
                  </a:schemeClr>
                </a:solidFill>
                <a:latin typeface="Arial"/>
                <a:ea typeface="Arial"/>
                <a:cs typeface="Arial"/>
                <a:sym typeface="Arial"/>
              </a:rPr>
              <a:t>.</a:t>
            </a:r>
          </a:p>
        </p:txBody>
      </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9" name="Shape 299"/>
          <p:cNvSpPr txBox="1">
            <a:spLocks noGrp="1"/>
          </p:cNvSpPr>
          <p:nvPr>
            <p:ph idx="1"/>
          </p:nvPr>
        </p:nvSpPr>
        <p:spPr>
          <a:xfrm>
            <a:off x="251520" y="2060848"/>
            <a:ext cx="8568952" cy="4392488"/>
          </a:xfrm>
          <a:prstGeom prst="rect">
            <a:avLst/>
          </a:prstGeom>
          <a:noFill/>
          <a:ln>
            <a:noFill/>
          </a:ln>
        </p:spPr>
        <p:txBody>
          <a:bodyPr lIns="91425" tIns="45700" rIns="91425" bIns="45700" anchor="t" anchorCtr="0">
            <a:noAutofit/>
          </a:bodyPr>
          <a:lstStyle/>
          <a:p>
            <a:pPr marL="320040" marR="0" lvl="0" indent="-320040" algn="just" rtl="0">
              <a:spcBef>
                <a:spcPts val="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En la estrategia de “Movilidad Social” </a:t>
            </a:r>
            <a:r>
              <a:rPr lang="es-ES" sz="1900" b="0" i="0" u="none" strike="noStrike" cap="none" baseline="0" dirty="0">
                <a:solidFill>
                  <a:schemeClr val="dk1"/>
                </a:solidFill>
                <a:latin typeface="Times New Roman" pitchFamily="18" charset="0"/>
                <a:ea typeface="Arial"/>
                <a:cs typeface="Times New Roman" pitchFamily="18" charset="0"/>
                <a:sym typeface="Arial"/>
              </a:rPr>
              <a:t>como parte de “Promover el enganche laboral y calidad de empleo para jóvenes, mujeres y víctimas”:       </a:t>
            </a:r>
            <a:r>
              <a:rPr lang="es-ES" sz="1900" b="0" i="0" u="none" strike="noStrike" cap="none" baseline="0" dirty="0" smtClean="0">
                <a:solidFill>
                  <a:schemeClr val="dk1"/>
                </a:solidFill>
                <a:latin typeface="Times New Roman" pitchFamily="18" charset="0"/>
                <a:ea typeface="Arial"/>
                <a:cs typeface="Times New Roman" pitchFamily="18" charset="0"/>
                <a:sym typeface="Arial"/>
              </a:rPr>
              <a:t> incentivos </a:t>
            </a:r>
            <a:r>
              <a:rPr lang="es-ES" sz="1900" b="0" i="0" u="none" strike="noStrike" cap="none" baseline="0" dirty="0">
                <a:solidFill>
                  <a:schemeClr val="dk1"/>
                </a:solidFill>
                <a:latin typeface="Times New Roman" pitchFamily="18" charset="0"/>
                <a:ea typeface="Arial"/>
                <a:cs typeface="Times New Roman" pitchFamily="18" charset="0"/>
                <a:sym typeface="Arial"/>
              </a:rPr>
              <a:t>para las empresas que contraten, campañas comunicativas para conciliar la vida familiar y laboral, equipares. </a:t>
            </a:r>
          </a:p>
          <a:p>
            <a:pPr marL="320040" marR="0" lvl="0" indent="-320040" algn="just" rtl="0">
              <a:spcBef>
                <a:spcPts val="70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Aparecen en las metas de disminución de la tasa de desempleo femenina </a:t>
            </a:r>
            <a:r>
              <a:rPr lang="es-ES" sz="2000" b="0" i="0" u="none" strike="noStrike" cap="none" baseline="0" dirty="0">
                <a:solidFill>
                  <a:schemeClr val="dk1"/>
                </a:solidFill>
                <a:latin typeface="Times New Roman" pitchFamily="18" charset="0"/>
                <a:ea typeface="Arial"/>
                <a:cs typeface="Times New Roman" pitchFamily="18" charset="0"/>
                <a:sym typeface="Arial"/>
              </a:rPr>
              <a:t>de </a:t>
            </a:r>
            <a:r>
              <a:rPr lang="es-ES" sz="2000" b="1" i="0" u="none" strike="noStrike" cap="none" baseline="0" dirty="0">
                <a:solidFill>
                  <a:srgbClr val="FF0000"/>
                </a:solidFill>
                <a:latin typeface="Times New Roman" pitchFamily="18" charset="0"/>
                <a:ea typeface="Arial"/>
                <a:cs typeface="Times New Roman" pitchFamily="18" charset="0"/>
                <a:sym typeface="Arial"/>
              </a:rPr>
              <a:t>12, 7% a 10, 1%. </a:t>
            </a:r>
          </a:p>
          <a:p>
            <a:pPr marL="320040" marR="0" lvl="0" indent="-320040" algn="just" rtl="0">
              <a:spcBef>
                <a:spcPts val="700"/>
              </a:spcBef>
              <a:buClr>
                <a:schemeClr val="accent2"/>
              </a:buClr>
              <a:buSzPct val="59999"/>
              <a:buFont typeface="Noto Symbol"/>
              <a:buChar char="◻"/>
            </a:pPr>
            <a:r>
              <a:rPr lang="es-ES" sz="2900" b="0" i="0" u="none" strike="noStrike" cap="none" baseline="0" dirty="0">
                <a:solidFill>
                  <a:schemeClr val="dk1"/>
                </a:solidFill>
                <a:latin typeface="Times New Roman" pitchFamily="18" charset="0"/>
                <a:ea typeface="Arial"/>
                <a:cs typeface="Times New Roman" pitchFamily="18" charset="0"/>
                <a:sym typeface="Arial"/>
              </a:rPr>
              <a:t>“Consolidación de una política pública de equidad de género y de protección y garantía de los derechos de las mujeres </a:t>
            </a:r>
            <a:r>
              <a:rPr lang="es-ES" sz="2900" b="0" i="0" u="sng" strike="noStrike" cap="none" baseline="0" dirty="0">
                <a:solidFill>
                  <a:srgbClr val="FF0000"/>
                </a:solidFill>
                <a:latin typeface="Times New Roman" pitchFamily="18" charset="0"/>
                <a:ea typeface="Arial"/>
                <a:cs typeface="Times New Roman" pitchFamily="18" charset="0"/>
                <a:sym typeface="Arial"/>
              </a:rPr>
              <a:t>víctimas del conflicto armado”</a:t>
            </a:r>
          </a:p>
        </p:txBody>
      </p:sp>
      <p:sp>
        <p:nvSpPr>
          <p:cNvPr id="300" name="Shape 300"/>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32</a:t>
            </a:fld>
            <a:endParaRPr lang="es-ES" sz="1200" b="1" i="0" u="none" strike="noStrike" cap="none" baseline="0">
              <a:solidFill>
                <a:srgbClr val="FFFFFF"/>
              </a:solidFill>
              <a:latin typeface="Arial"/>
              <a:ea typeface="Arial"/>
              <a:cs typeface="Arial"/>
              <a:sym typeface="Arial"/>
            </a:endParaRPr>
          </a:p>
        </p:txBody>
      </p:sp>
      <p:sp>
        <p:nvSpPr>
          <p:cNvPr id="298" name="Shape 298"/>
          <p:cNvSpPr txBox="1">
            <a:spLocks noGrp="1"/>
          </p:cNvSpPr>
          <p:nvPr>
            <p:ph type="title"/>
          </p:nvPr>
        </p:nvSpPr>
        <p:spPr>
          <a:xfrm>
            <a:off x="848185" y="570156"/>
            <a:ext cx="7756263" cy="105425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es-ES" sz="3500" b="0" i="0" u="none" strike="noStrike" cap="none" baseline="0" dirty="0">
                <a:solidFill>
                  <a:schemeClr val="dk2"/>
                </a:solidFill>
                <a:latin typeface="Times New Roman" pitchFamily="18" charset="0"/>
                <a:ea typeface="Arial"/>
                <a:cs typeface="Times New Roman" pitchFamily="18" charset="0"/>
                <a:sym typeface="Arial"/>
              </a:rPr>
              <a:t>¿Cómo aparecen las mujeres en el PND?</a:t>
            </a:r>
          </a:p>
        </p:txBody>
      </p:sp>
      <p:sp>
        <p:nvSpPr>
          <p:cNvPr id="301" name="Shape 301"/>
          <p:cNvSpPr/>
          <p:nvPr/>
        </p:nvSpPr>
        <p:spPr>
          <a:xfrm>
            <a:off x="1907704" y="2780928"/>
            <a:ext cx="720080" cy="288032"/>
          </a:xfrm>
          <a:prstGeom prst="rightArrow">
            <a:avLst>
              <a:gd name="adj1" fmla="val 50000"/>
              <a:gd name="adj2" fmla="val 50000"/>
            </a:avLst>
          </a:prstGeom>
          <a:solidFill>
            <a:srgbClr val="FFFF00"/>
          </a:solidFill>
          <a:ln w="19050" cap="flat">
            <a:solidFill>
              <a:srgbClr val="6C859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2" y="1268760"/>
            <a:ext cx="8712969" cy="5328592"/>
          </a:xfrm>
        </p:spPr>
        <p:txBody>
          <a:bodyPr>
            <a:normAutofit lnSpcReduction="10000"/>
          </a:bodyPr>
          <a:lstStyle/>
          <a:p>
            <a:pPr algn="just"/>
            <a:r>
              <a:rPr lang="es-ES" dirty="0" smtClean="0"/>
              <a:t>El modelo de desarrollo no favorece la creación de oportunidades laborales (creación de empleos estables,  bien remunerados y con derechos)</a:t>
            </a:r>
          </a:p>
          <a:p>
            <a:pPr algn="just"/>
            <a:r>
              <a:rPr lang="es-ES" dirty="0" smtClean="0"/>
              <a:t>La formalización laboral prácticamente no avanza (se aumenta del 34% al 36%) y no tiene mecanismos para combatir la tercerización ilegal tanto de las empresas autorizadas como las no autorizadas para hacer intermediación laboral</a:t>
            </a:r>
          </a:p>
          <a:p>
            <a:pPr algn="just"/>
            <a:r>
              <a:rPr lang="es-ES" dirty="0" smtClean="0"/>
              <a:t>No hay avances en cobertura ni en la redefinición del modelo de seguridad social.</a:t>
            </a:r>
          </a:p>
          <a:p>
            <a:pPr algn="just"/>
            <a:r>
              <a:rPr lang="es-ES" dirty="0" smtClean="0"/>
              <a:t>No garantiza los derechos de libertad sindical por medios agiles de protección (asociación y negociación colectiva)</a:t>
            </a:r>
          </a:p>
          <a:p>
            <a:pPr algn="just"/>
            <a:r>
              <a:rPr lang="es-ES" dirty="0" smtClean="0"/>
              <a:t>No fortalece ni califica las funciones de inspección y vigilancia del Ministerio de Trabajo (mas inspectores, inspectores especializados en sectores económicos) </a:t>
            </a:r>
          </a:p>
          <a:p>
            <a:pPr algn="just"/>
            <a:endParaRPr lang="es-ES"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33</a:t>
            </a:fld>
            <a:endParaRPr lang="es-ES"/>
          </a:p>
        </p:txBody>
      </p:sp>
      <p:sp>
        <p:nvSpPr>
          <p:cNvPr id="4" name="3 Título"/>
          <p:cNvSpPr>
            <a:spLocks noGrp="1"/>
          </p:cNvSpPr>
          <p:nvPr>
            <p:ph type="title"/>
          </p:nvPr>
        </p:nvSpPr>
        <p:spPr>
          <a:xfrm>
            <a:off x="0" y="260648"/>
            <a:ext cx="9144000" cy="1054250"/>
          </a:xfrm>
        </p:spPr>
        <p:txBody>
          <a:bodyPr/>
          <a:lstStyle/>
          <a:p>
            <a:r>
              <a:rPr lang="es-ES" sz="4400" dirty="0" smtClean="0"/>
              <a:t>PND no avanza en Trabajo Decente</a:t>
            </a:r>
            <a:endParaRPr lang="es-ES" sz="4400" dirty="0"/>
          </a:p>
        </p:txBody>
      </p:sp>
    </p:spTree>
    <p:extLst>
      <p:ext uri="{BB962C8B-B14F-4D97-AF65-F5344CB8AC3E}">
        <p14:creationId xmlns:p14="http://schemas.microsoft.com/office/powerpoint/2010/main" val="2403837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07504" y="1628800"/>
            <a:ext cx="8928992" cy="5040560"/>
          </a:xfrm>
        </p:spPr>
        <p:txBody>
          <a:bodyPr>
            <a:normAutofit fontScale="40000" lnSpcReduction="20000"/>
          </a:bodyPr>
          <a:lstStyle/>
          <a:p>
            <a:r>
              <a:rPr lang="es-ES_tradnl" sz="6800" dirty="0" smtClean="0"/>
              <a:t> </a:t>
            </a:r>
            <a:r>
              <a:rPr lang="es-ES_tradnl" sz="6300" dirty="0" smtClean="0">
                <a:latin typeface="Times New Roman" pitchFamily="18" charset="0"/>
                <a:cs typeface="Times New Roman" pitchFamily="18" charset="0"/>
              </a:rPr>
              <a:t>Estadística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Revisión </a:t>
            </a:r>
            <a:r>
              <a:rPr lang="es-ES_tradnl" sz="6300" dirty="0">
                <a:latin typeface="Times New Roman" pitchFamily="18" charset="0"/>
                <a:cs typeface="Times New Roman" pitchFamily="18" charset="0"/>
              </a:rPr>
              <a:t>de Desarrollo Económico;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Política </a:t>
            </a:r>
            <a:r>
              <a:rPr lang="es-ES_tradnl" sz="6300" dirty="0">
                <a:latin typeface="Times New Roman" pitchFamily="18" charset="0"/>
                <a:cs typeface="Times New Roman" pitchFamily="18" charset="0"/>
              </a:rPr>
              <a:t>de Educación; </a:t>
            </a:r>
            <a:endParaRPr lang="es-ES" sz="6300" dirty="0">
              <a:latin typeface="Times New Roman" pitchFamily="18" charset="0"/>
              <a:cs typeface="Times New Roman" pitchFamily="18" charset="0"/>
            </a:endParaRPr>
          </a:p>
          <a:p>
            <a:r>
              <a:rPr lang="es-ES_tradnl" sz="6300" b="1" dirty="0" smtClean="0">
                <a:latin typeface="Times New Roman" pitchFamily="18" charset="0"/>
                <a:cs typeface="Times New Roman" pitchFamily="18" charset="0"/>
              </a:rPr>
              <a:t> Empleo</a:t>
            </a:r>
            <a:r>
              <a:rPr lang="es-ES_tradnl" sz="6300" b="1" dirty="0">
                <a:latin typeface="Times New Roman" pitchFamily="18" charset="0"/>
                <a:cs typeface="Times New Roman" pitchFamily="18" charset="0"/>
              </a:rPr>
              <a:t>, Trabajo y Asuntos Sociales</a:t>
            </a:r>
            <a:r>
              <a:rPr lang="es-ES_tradnl" sz="6300" dirty="0">
                <a:latin typeface="Times New Roman" pitchFamily="18" charset="0"/>
                <a:cs typeface="Times New Roman" pitchFamily="18" charset="0"/>
              </a:rPr>
              <a:t>;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Salud</a:t>
            </a:r>
            <a:r>
              <a:rPr lang="es-ES_tradnl" sz="6300" dirty="0">
                <a:latin typeface="Times New Roman" pitchFamily="18" charset="0"/>
                <a:cs typeface="Times New Roman" pitchFamily="18" charset="0"/>
              </a:rPr>
              <a:t>;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Comercio </a:t>
            </a:r>
            <a:r>
              <a:rPr lang="es-ES_tradnl" sz="6300" dirty="0">
                <a:latin typeface="Times New Roman" pitchFamily="18" charset="0"/>
                <a:cs typeface="Times New Roman" pitchFamily="18" charset="0"/>
              </a:rPr>
              <a:t>y Grupo de Trabajo sobre créditos a la exportación;</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Agricultura</a:t>
            </a:r>
            <a:r>
              <a:rPr lang="es-ES_tradnl" sz="6300" dirty="0">
                <a:latin typeface="Times New Roman" pitchFamily="18" charset="0"/>
                <a:cs typeface="Times New Roman" pitchFamily="18" charset="0"/>
              </a:rPr>
              <a:t>;</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Pesca</a:t>
            </a:r>
            <a:r>
              <a:rPr lang="es-ES_tradnl" sz="6300" dirty="0">
                <a:latin typeface="Times New Roman" pitchFamily="18" charset="0"/>
                <a:cs typeface="Times New Roman" pitchFamily="18" charset="0"/>
              </a:rPr>
              <a:t>;</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Política </a:t>
            </a:r>
            <a:r>
              <a:rPr lang="es-ES_tradnl" sz="6300" dirty="0">
                <a:latin typeface="Times New Roman" pitchFamily="18" charset="0"/>
                <a:cs typeface="Times New Roman" pitchFamily="18" charset="0"/>
              </a:rPr>
              <a:t>Científica y Tecnológica</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Información</a:t>
            </a:r>
            <a:r>
              <a:rPr lang="es-ES_tradnl" sz="6300" dirty="0">
                <a:latin typeface="Times New Roman" pitchFamily="18" charset="0"/>
                <a:cs typeface="Times New Roman" pitchFamily="18" charset="0"/>
              </a:rPr>
              <a:t>, Informática y Política de Comunicaciones; </a:t>
            </a:r>
            <a:endParaRPr lang="es-ES" sz="6300" dirty="0">
              <a:latin typeface="Times New Roman" pitchFamily="18" charset="0"/>
              <a:cs typeface="Times New Roman" pitchFamily="18" charset="0"/>
            </a:endParaRPr>
          </a:p>
          <a:p>
            <a:r>
              <a:rPr lang="es-ES_tradnl" sz="6300" dirty="0" smtClean="0">
                <a:latin typeface="Times New Roman" pitchFamily="18" charset="0"/>
                <a:cs typeface="Times New Roman" pitchFamily="18" charset="0"/>
              </a:rPr>
              <a:t> Política </a:t>
            </a:r>
            <a:r>
              <a:rPr lang="es-ES_tradnl" sz="6300" dirty="0">
                <a:latin typeface="Times New Roman" pitchFamily="18" charset="0"/>
                <a:cs typeface="Times New Roman" pitchFamily="18" charset="0"/>
              </a:rPr>
              <a:t>del Consumidor</a:t>
            </a:r>
            <a:r>
              <a:rPr lang="es-ES_tradnl" sz="6800" dirty="0">
                <a:latin typeface="Times New Roman" pitchFamily="18" charset="0"/>
                <a:cs typeface="Times New Roman" pitchFamily="18" charset="0"/>
              </a:rPr>
              <a:t>.</a:t>
            </a:r>
            <a:endParaRPr lang="es-ES" sz="6800" dirty="0">
              <a:latin typeface="Times New Roman" pitchFamily="18" charset="0"/>
              <a:cs typeface="Times New Roman" pitchFamily="18" charset="0"/>
            </a:endParaRPr>
          </a:p>
          <a:p>
            <a:endParaRPr lang="es-ES"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4</a:t>
            </a:fld>
            <a:endParaRPr lang="es-ES"/>
          </a:p>
        </p:txBody>
      </p:sp>
      <p:sp>
        <p:nvSpPr>
          <p:cNvPr id="4" name="3 Título"/>
          <p:cNvSpPr>
            <a:spLocks noGrp="1"/>
          </p:cNvSpPr>
          <p:nvPr>
            <p:ph type="title"/>
          </p:nvPr>
        </p:nvSpPr>
        <p:spPr>
          <a:xfrm>
            <a:off x="0" y="332656"/>
            <a:ext cx="9144000" cy="1054250"/>
          </a:xfrm>
        </p:spPr>
        <p:txBody>
          <a:bodyPr/>
          <a:lstStyle/>
          <a:p>
            <a:r>
              <a:rPr lang="es-ES_tradnl" sz="2600" b="1" i="1" dirty="0">
                <a:latin typeface="Times New Roman" pitchFamily="18" charset="0"/>
                <a:cs typeface="Times New Roman" pitchFamily="18" charset="0"/>
              </a:rPr>
              <a:t>COMITÉS DE LA OCDE ENCARGADOS DE EXAMINAR A COLOMBIA </a:t>
            </a:r>
            <a:r>
              <a:rPr lang="es-ES" sz="2600" dirty="0"/>
              <a:t/>
            </a:r>
            <a:br>
              <a:rPr lang="es-ES" sz="2600" dirty="0"/>
            </a:br>
            <a:endParaRPr lang="es-ES" sz="2600" dirty="0"/>
          </a:p>
        </p:txBody>
      </p:sp>
    </p:spTree>
    <p:extLst>
      <p:ext uri="{BB962C8B-B14F-4D97-AF65-F5344CB8AC3E}">
        <p14:creationId xmlns:p14="http://schemas.microsoft.com/office/powerpoint/2010/main" val="1625141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2248347"/>
            <a:ext cx="8049217" cy="3877815"/>
          </a:xfrm>
        </p:spPr>
        <p:txBody>
          <a:bodyPr/>
          <a:lstStyle/>
          <a:p>
            <a:pPr algn="just"/>
            <a:r>
              <a:rPr lang="es-ES" dirty="0" smtClean="0"/>
              <a:t>Congreso no puede incidir, solo pedir cambios</a:t>
            </a:r>
          </a:p>
          <a:p>
            <a:pPr algn="just"/>
            <a:r>
              <a:rPr lang="es-ES" dirty="0" smtClean="0"/>
              <a:t>Congreso aprueba proyectos globales </a:t>
            </a:r>
          </a:p>
          <a:p>
            <a:pPr algn="just"/>
            <a:r>
              <a:rPr lang="es-ES" dirty="0" smtClean="0"/>
              <a:t>Plan general no se discute</a:t>
            </a:r>
          </a:p>
          <a:p>
            <a:pPr algn="just"/>
            <a:r>
              <a:rPr lang="es-ES" dirty="0" smtClean="0"/>
              <a:t>Se discute mecanismo de ejecución que son reforma de normas</a:t>
            </a:r>
            <a:endParaRPr lang="es-ES" dirty="0"/>
          </a:p>
        </p:txBody>
      </p:sp>
      <p:sp>
        <p:nvSpPr>
          <p:cNvPr id="3" name="2 Marcador de número de diapositiva"/>
          <p:cNvSpPr>
            <a:spLocks noGrp="1"/>
          </p:cNvSpPr>
          <p:nvPr>
            <p:ph type="sldNum" sz="quarter" idx="12"/>
          </p:nvPr>
        </p:nvSpPr>
        <p:spPr/>
        <p:txBody>
          <a:bodyPr/>
          <a:lstStyle/>
          <a:p>
            <a:pPr marL="0" lvl="0" indent="0">
              <a:spcBef>
                <a:spcPts val="0"/>
              </a:spcBef>
              <a:buSzPct val="25000"/>
              <a:buNone/>
            </a:pPr>
            <a:fld id="{00000000-1234-1234-1234-123412341234}" type="slidenum">
              <a:rPr lang="es-ES" smtClean="0"/>
              <a:t>5</a:t>
            </a:fld>
            <a:endParaRPr lang="es-ES"/>
          </a:p>
        </p:txBody>
      </p:sp>
      <p:sp>
        <p:nvSpPr>
          <p:cNvPr id="4" name="3 Título"/>
          <p:cNvSpPr>
            <a:spLocks noGrp="1"/>
          </p:cNvSpPr>
          <p:nvPr>
            <p:ph type="title"/>
          </p:nvPr>
        </p:nvSpPr>
        <p:spPr/>
        <p:txBody>
          <a:bodyPr/>
          <a:lstStyle/>
          <a:p>
            <a:r>
              <a:rPr lang="es-ES" dirty="0" smtClean="0"/>
              <a:t>Problemas jurídicos</a:t>
            </a:r>
            <a:endParaRPr lang="es-ES" dirty="0"/>
          </a:p>
        </p:txBody>
      </p:sp>
    </p:spTree>
    <p:extLst>
      <p:ext uri="{BB962C8B-B14F-4D97-AF65-F5344CB8AC3E}">
        <p14:creationId xmlns:p14="http://schemas.microsoft.com/office/powerpoint/2010/main" val="824258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5" name="Shape 115"/>
          <p:cNvSpPr txBox="1">
            <a:spLocks noGrp="1"/>
          </p:cNvSpPr>
          <p:nvPr>
            <p:ph idx="1"/>
          </p:nvPr>
        </p:nvSpPr>
        <p:spPr>
          <a:xfrm>
            <a:off x="611560" y="1988841"/>
            <a:ext cx="8136904" cy="4504982"/>
          </a:xfrm>
          <a:prstGeom prst="rect">
            <a:avLst/>
          </a:prstGeom>
          <a:noFill/>
          <a:ln>
            <a:noFill/>
          </a:ln>
        </p:spPr>
        <p:txBody>
          <a:bodyPr lIns="91425" tIns="45700" rIns="91425" bIns="45700" anchor="t" anchorCtr="0">
            <a:noAutofit/>
          </a:bodyPr>
          <a:lstStyle/>
          <a:p>
            <a:pPr marL="0" marR="0" lvl="0" indent="0" algn="ctr" rtl="0">
              <a:spcBef>
                <a:spcPts val="0"/>
              </a:spcBef>
              <a:buClr>
                <a:schemeClr val="accent2"/>
              </a:buClr>
              <a:buSzPct val="59999"/>
              <a:buNone/>
            </a:pPr>
            <a:r>
              <a:rPr lang="es-ES" sz="2900" b="0" i="0" u="none" strike="noStrike" cap="none" baseline="0" dirty="0">
                <a:solidFill>
                  <a:schemeClr val="dk1"/>
                </a:solidFill>
                <a:latin typeface="Times New Roman" pitchFamily="18" charset="0"/>
                <a:ea typeface="Arial"/>
                <a:cs typeface="Times New Roman" pitchFamily="18" charset="0"/>
                <a:sym typeface="Arial"/>
              </a:rPr>
              <a:t>Tres pilares que generan un Circulo </a:t>
            </a:r>
            <a:r>
              <a:rPr lang="es-ES" sz="2900" b="0" i="0" u="none" strike="noStrike" cap="none" baseline="0" dirty="0" smtClean="0">
                <a:solidFill>
                  <a:schemeClr val="dk1"/>
                </a:solidFill>
                <a:latin typeface="Times New Roman" pitchFamily="18" charset="0"/>
                <a:ea typeface="Arial"/>
                <a:cs typeface="Times New Roman" pitchFamily="18" charset="0"/>
                <a:sym typeface="Arial"/>
              </a:rPr>
              <a:t>Virtuoso</a:t>
            </a:r>
          </a:p>
          <a:p>
            <a:pPr marL="0" marR="0" lvl="0" indent="0" algn="ctr" rtl="0">
              <a:spcBef>
                <a:spcPts val="0"/>
              </a:spcBef>
              <a:buClr>
                <a:schemeClr val="accent2"/>
              </a:buClr>
              <a:buSzPct val="59999"/>
              <a:buNone/>
            </a:pPr>
            <a:endParaRPr lang="es-ES" sz="2900" b="0" i="0" u="none" strike="noStrike" cap="none" baseline="0" dirty="0" smtClean="0">
              <a:solidFill>
                <a:schemeClr val="dk1"/>
              </a:solidFill>
              <a:latin typeface="Times New Roman" pitchFamily="18" charset="0"/>
              <a:ea typeface="Arial"/>
              <a:cs typeface="Times New Roman" pitchFamily="18" charset="0"/>
              <a:sym typeface="Arial"/>
            </a:endParaRPr>
          </a:p>
          <a:p>
            <a:pPr marL="0" marR="0" lvl="0" indent="0" algn="ctr" rtl="0">
              <a:spcBef>
                <a:spcPts val="0"/>
              </a:spcBef>
              <a:buClr>
                <a:schemeClr val="accent2"/>
              </a:buClr>
              <a:buSzPct val="59999"/>
              <a:buNone/>
            </a:pPr>
            <a:endParaRPr lang="es-ES" sz="2900" b="0" i="0" u="none" strike="noStrike" cap="none" baseline="0" dirty="0">
              <a:solidFill>
                <a:schemeClr val="dk1"/>
              </a:solidFill>
              <a:latin typeface="Arial"/>
              <a:ea typeface="Arial"/>
              <a:cs typeface="Arial"/>
              <a:sym typeface="Arial"/>
            </a:endParaRPr>
          </a:p>
        </p:txBody>
      </p:sp>
      <p:sp>
        <p:nvSpPr>
          <p:cNvPr id="133" name="Shape 133"/>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6</a:t>
            </a:fld>
            <a:endParaRPr lang="es-ES" sz="1200" b="1" i="0" u="none" strike="noStrike" cap="none" baseline="0">
              <a:solidFill>
                <a:srgbClr val="FFFFFF"/>
              </a:solidFill>
              <a:latin typeface="Arial"/>
              <a:ea typeface="Arial"/>
              <a:cs typeface="Arial"/>
              <a:sym typeface="Arial"/>
            </a:endParaRPr>
          </a:p>
        </p:txBody>
      </p:sp>
      <p:sp>
        <p:nvSpPr>
          <p:cNvPr id="114" name="Shape 114"/>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0" i="0" u="none" strike="noStrike" cap="none" baseline="0" dirty="0">
                <a:solidFill>
                  <a:schemeClr val="dk2"/>
                </a:solidFill>
                <a:latin typeface="Times New Roman" pitchFamily="18" charset="0"/>
                <a:ea typeface="Arial"/>
                <a:cs typeface="Times New Roman" pitchFamily="18" charset="0"/>
                <a:sym typeface="Arial"/>
              </a:rPr>
              <a:t>Pilares del PND</a:t>
            </a:r>
          </a:p>
        </p:txBody>
      </p:sp>
      <p:sp>
        <p:nvSpPr>
          <p:cNvPr id="116" name="Shape 116"/>
          <p:cNvSpPr/>
          <p:nvPr/>
        </p:nvSpPr>
        <p:spPr>
          <a:xfrm>
            <a:off x="3812182" y="2564903"/>
            <a:ext cx="2111827" cy="566057"/>
          </a:xfrm>
          <a:prstGeom prst="roundRect">
            <a:avLst>
              <a:gd name="adj" fmla="val 16667"/>
            </a:avLst>
          </a:prstGeom>
          <a:solidFill>
            <a:srgbClr val="F1CBB4"/>
          </a:solidFill>
          <a:ln>
            <a:noFill/>
          </a:ln>
        </p:spPr>
        <p:txBody>
          <a:bodyPr lIns="91425" tIns="45700" rIns="91425" bIns="45700" anchor="ctr" anchorCtr="0">
            <a:noAutofit/>
          </a:bodyPr>
          <a:lstStyle/>
          <a:p>
            <a:pPr marL="0" marR="0" lvl="0" indent="0" algn="ctr" rtl="0">
              <a:spcBef>
                <a:spcPts val="0"/>
              </a:spcBef>
              <a:buSzPct val="25000"/>
              <a:buNone/>
            </a:pPr>
            <a:r>
              <a:rPr lang="es-ES" sz="2400" b="0" i="0" u="none" strike="noStrike" cap="none" baseline="0">
                <a:solidFill>
                  <a:srgbClr val="7B3C16"/>
                </a:solidFill>
                <a:latin typeface="Questrial"/>
                <a:ea typeface="Questrial"/>
                <a:cs typeface="Questrial"/>
                <a:sym typeface="Questrial"/>
              </a:rPr>
              <a:t>PAZ</a:t>
            </a:r>
          </a:p>
        </p:txBody>
      </p:sp>
      <p:sp>
        <p:nvSpPr>
          <p:cNvPr id="117" name="Shape 117"/>
          <p:cNvSpPr/>
          <p:nvPr/>
        </p:nvSpPr>
        <p:spPr>
          <a:xfrm>
            <a:off x="3812182" y="3754132"/>
            <a:ext cx="2111827" cy="566057"/>
          </a:xfrm>
          <a:prstGeom prst="roundRect">
            <a:avLst>
              <a:gd name="adj" fmla="val 16667"/>
            </a:avLst>
          </a:prstGeom>
          <a:solidFill>
            <a:srgbClr val="F1CBB4"/>
          </a:solidFill>
          <a:ln>
            <a:noFill/>
          </a:ln>
        </p:spPr>
        <p:txBody>
          <a:bodyPr lIns="91425" tIns="45700" rIns="91425" bIns="45700" anchor="ctr" anchorCtr="0">
            <a:noAutofit/>
          </a:bodyPr>
          <a:lstStyle/>
          <a:p>
            <a:pPr marL="0" marR="0" lvl="0" indent="0" algn="ctr" rtl="0">
              <a:spcBef>
                <a:spcPts val="0"/>
              </a:spcBef>
              <a:buSzPct val="25000"/>
              <a:buNone/>
            </a:pPr>
            <a:r>
              <a:rPr lang="es-ES" sz="2400" b="0" i="0" u="none" strike="noStrike" cap="none" baseline="0">
                <a:solidFill>
                  <a:srgbClr val="7B3C16"/>
                </a:solidFill>
                <a:latin typeface="Questrial"/>
                <a:ea typeface="Questrial"/>
                <a:cs typeface="Questrial"/>
                <a:sym typeface="Questrial"/>
              </a:rPr>
              <a:t>EQUIDAD</a:t>
            </a:r>
          </a:p>
        </p:txBody>
      </p:sp>
      <p:sp>
        <p:nvSpPr>
          <p:cNvPr id="118" name="Shape 118"/>
          <p:cNvSpPr/>
          <p:nvPr/>
        </p:nvSpPr>
        <p:spPr>
          <a:xfrm>
            <a:off x="3812182" y="4943362"/>
            <a:ext cx="2111827" cy="566057"/>
          </a:xfrm>
          <a:prstGeom prst="roundRect">
            <a:avLst>
              <a:gd name="adj" fmla="val 16667"/>
            </a:avLst>
          </a:prstGeom>
          <a:solidFill>
            <a:srgbClr val="F1CBB4"/>
          </a:solidFill>
          <a:ln>
            <a:noFill/>
          </a:ln>
        </p:spPr>
        <p:txBody>
          <a:bodyPr lIns="91425" tIns="45700" rIns="91425" bIns="45700" anchor="ctr" anchorCtr="0">
            <a:noAutofit/>
          </a:bodyPr>
          <a:lstStyle/>
          <a:p>
            <a:pPr marL="0" marR="0" lvl="0" indent="0" algn="ctr" rtl="0">
              <a:spcBef>
                <a:spcPts val="0"/>
              </a:spcBef>
              <a:buSzPct val="25000"/>
              <a:buNone/>
            </a:pPr>
            <a:r>
              <a:rPr lang="es-ES" sz="2400" b="0" i="0" u="none" strike="noStrike" cap="none" baseline="0" dirty="0">
                <a:solidFill>
                  <a:srgbClr val="7B3C16"/>
                </a:solidFill>
                <a:latin typeface="Questrial"/>
                <a:ea typeface="Questrial"/>
                <a:cs typeface="Questrial"/>
                <a:sym typeface="Questrial"/>
              </a:rPr>
              <a:t>EDUCACIÓN</a:t>
            </a:r>
          </a:p>
        </p:txBody>
      </p:sp>
      <p:grpSp>
        <p:nvGrpSpPr>
          <p:cNvPr id="119" name="Shape 119"/>
          <p:cNvGrpSpPr/>
          <p:nvPr/>
        </p:nvGrpSpPr>
        <p:grpSpPr>
          <a:xfrm rot="10800000">
            <a:off x="3142168" y="2854076"/>
            <a:ext cx="557999" cy="2437627"/>
            <a:chOff x="5273033" y="1760078"/>
            <a:chExt cx="1130476" cy="3311999"/>
          </a:xfrm>
        </p:grpSpPr>
        <p:cxnSp>
          <p:nvCxnSpPr>
            <p:cNvPr id="120" name="Shape 120"/>
            <p:cNvCxnSpPr/>
            <p:nvPr/>
          </p:nvCxnSpPr>
          <p:spPr>
            <a:xfrm>
              <a:off x="5448589" y="1787158"/>
              <a:ext cx="948142" cy="0"/>
            </a:xfrm>
            <a:prstGeom prst="straightConnector1">
              <a:avLst/>
            </a:prstGeom>
            <a:noFill/>
            <a:ln w="57150" cap="flat">
              <a:solidFill>
                <a:srgbClr val="C00000"/>
              </a:solidFill>
              <a:prstDash val="solid"/>
              <a:miter/>
              <a:headEnd type="none" w="med" len="med"/>
              <a:tailEnd type="none" w="med" len="med"/>
            </a:ln>
          </p:spPr>
        </p:cxnSp>
        <p:cxnSp>
          <p:nvCxnSpPr>
            <p:cNvPr id="121" name="Shape 121"/>
            <p:cNvCxnSpPr/>
            <p:nvPr/>
          </p:nvCxnSpPr>
          <p:spPr>
            <a:xfrm>
              <a:off x="6345935" y="1760078"/>
              <a:ext cx="0" cy="3311999"/>
            </a:xfrm>
            <a:prstGeom prst="straightConnector1">
              <a:avLst/>
            </a:prstGeom>
            <a:noFill/>
            <a:ln w="57150" cap="flat">
              <a:solidFill>
                <a:srgbClr val="C00000"/>
              </a:solidFill>
              <a:prstDash val="solid"/>
              <a:miter/>
              <a:headEnd type="none" w="med" len="med"/>
              <a:tailEnd type="none" w="med" len="med"/>
            </a:ln>
          </p:spPr>
        </p:cxnSp>
        <p:cxnSp>
          <p:nvCxnSpPr>
            <p:cNvPr id="122" name="Shape 122"/>
            <p:cNvCxnSpPr/>
            <p:nvPr/>
          </p:nvCxnSpPr>
          <p:spPr>
            <a:xfrm rot="10800000">
              <a:off x="5273033" y="5061192"/>
              <a:ext cx="1130476" cy="0"/>
            </a:xfrm>
            <a:prstGeom prst="straightConnector1">
              <a:avLst/>
            </a:prstGeom>
            <a:noFill/>
            <a:ln w="57150" cap="flat">
              <a:solidFill>
                <a:srgbClr val="C00000"/>
              </a:solidFill>
              <a:prstDash val="solid"/>
              <a:miter/>
              <a:headEnd type="none" w="med" len="med"/>
              <a:tailEnd type="triangle" w="lg" len="lg"/>
            </a:ln>
          </p:spPr>
        </p:cxnSp>
      </p:grpSp>
      <p:grpSp>
        <p:nvGrpSpPr>
          <p:cNvPr id="123" name="Shape 123"/>
          <p:cNvGrpSpPr/>
          <p:nvPr/>
        </p:nvGrpSpPr>
        <p:grpSpPr>
          <a:xfrm>
            <a:off x="4480066" y="3251200"/>
            <a:ext cx="748356" cy="383359"/>
            <a:chOff x="2028600" y="3750696"/>
            <a:chExt cx="748356" cy="383359"/>
          </a:xfrm>
        </p:grpSpPr>
        <p:cxnSp>
          <p:nvCxnSpPr>
            <p:cNvPr id="124" name="Shape 124"/>
            <p:cNvCxnSpPr/>
            <p:nvPr/>
          </p:nvCxnSpPr>
          <p:spPr>
            <a:xfrm rot="10800000">
              <a:off x="2028600" y="3750696"/>
              <a:ext cx="0" cy="359999"/>
            </a:xfrm>
            <a:prstGeom prst="straightConnector1">
              <a:avLst/>
            </a:prstGeom>
            <a:noFill/>
            <a:ln w="57150" cap="flat">
              <a:solidFill>
                <a:srgbClr val="C00000"/>
              </a:solidFill>
              <a:prstDash val="solid"/>
              <a:miter/>
              <a:headEnd type="none" w="med" len="med"/>
              <a:tailEnd type="triangle" w="lg" len="lg"/>
            </a:ln>
          </p:spPr>
        </p:cxnSp>
        <p:cxnSp>
          <p:nvCxnSpPr>
            <p:cNvPr id="125" name="Shape 125"/>
            <p:cNvCxnSpPr/>
            <p:nvPr/>
          </p:nvCxnSpPr>
          <p:spPr>
            <a:xfrm>
              <a:off x="2776957" y="3774055"/>
              <a:ext cx="0" cy="359999"/>
            </a:xfrm>
            <a:prstGeom prst="straightConnector1">
              <a:avLst/>
            </a:prstGeom>
            <a:noFill/>
            <a:ln w="57150" cap="flat">
              <a:solidFill>
                <a:srgbClr val="C00000"/>
              </a:solidFill>
              <a:prstDash val="solid"/>
              <a:miter/>
              <a:headEnd type="none" w="med" len="med"/>
              <a:tailEnd type="triangle" w="lg" len="lg"/>
            </a:ln>
          </p:spPr>
        </p:cxnSp>
      </p:grpSp>
      <p:grpSp>
        <p:nvGrpSpPr>
          <p:cNvPr id="126" name="Shape 126"/>
          <p:cNvGrpSpPr/>
          <p:nvPr/>
        </p:nvGrpSpPr>
        <p:grpSpPr>
          <a:xfrm>
            <a:off x="6030223" y="2835373"/>
            <a:ext cx="557999" cy="2437627"/>
            <a:chOff x="5273033" y="1749458"/>
            <a:chExt cx="1130476" cy="3311999"/>
          </a:xfrm>
        </p:grpSpPr>
        <p:cxnSp>
          <p:nvCxnSpPr>
            <p:cNvPr id="127" name="Shape 127"/>
            <p:cNvCxnSpPr/>
            <p:nvPr/>
          </p:nvCxnSpPr>
          <p:spPr>
            <a:xfrm>
              <a:off x="5448589" y="1781849"/>
              <a:ext cx="948142" cy="0"/>
            </a:xfrm>
            <a:prstGeom prst="straightConnector1">
              <a:avLst/>
            </a:prstGeom>
            <a:noFill/>
            <a:ln w="57150" cap="flat">
              <a:solidFill>
                <a:srgbClr val="C00000"/>
              </a:solidFill>
              <a:prstDash val="solid"/>
              <a:miter/>
              <a:headEnd type="none" w="med" len="med"/>
              <a:tailEnd type="none" w="med" len="med"/>
            </a:ln>
          </p:spPr>
        </p:cxnSp>
        <p:cxnSp>
          <p:nvCxnSpPr>
            <p:cNvPr id="128" name="Shape 128"/>
            <p:cNvCxnSpPr/>
            <p:nvPr/>
          </p:nvCxnSpPr>
          <p:spPr>
            <a:xfrm>
              <a:off x="6345935" y="1749458"/>
              <a:ext cx="0" cy="3311999"/>
            </a:xfrm>
            <a:prstGeom prst="straightConnector1">
              <a:avLst/>
            </a:prstGeom>
            <a:noFill/>
            <a:ln w="57150" cap="flat">
              <a:solidFill>
                <a:srgbClr val="C00000"/>
              </a:solidFill>
              <a:prstDash val="solid"/>
              <a:miter/>
              <a:headEnd type="none" w="med" len="med"/>
              <a:tailEnd type="none" w="med" len="med"/>
            </a:ln>
          </p:spPr>
        </p:cxnSp>
        <p:cxnSp>
          <p:nvCxnSpPr>
            <p:cNvPr id="129" name="Shape 129"/>
            <p:cNvCxnSpPr/>
            <p:nvPr/>
          </p:nvCxnSpPr>
          <p:spPr>
            <a:xfrm rot="10800000">
              <a:off x="5273033" y="5061192"/>
              <a:ext cx="1130476" cy="0"/>
            </a:xfrm>
            <a:prstGeom prst="straightConnector1">
              <a:avLst/>
            </a:prstGeom>
            <a:noFill/>
            <a:ln w="57150" cap="flat">
              <a:solidFill>
                <a:srgbClr val="C00000"/>
              </a:solidFill>
              <a:prstDash val="solid"/>
              <a:miter/>
              <a:headEnd type="none" w="med" len="med"/>
              <a:tailEnd type="triangle" w="lg" len="lg"/>
            </a:ln>
          </p:spPr>
        </p:cxnSp>
      </p:grpSp>
      <p:grpSp>
        <p:nvGrpSpPr>
          <p:cNvPr id="130" name="Shape 130"/>
          <p:cNvGrpSpPr/>
          <p:nvPr/>
        </p:nvGrpSpPr>
        <p:grpSpPr>
          <a:xfrm>
            <a:off x="4480065" y="4448628"/>
            <a:ext cx="748356" cy="383359"/>
            <a:chOff x="2028600" y="3750696"/>
            <a:chExt cx="748356" cy="383359"/>
          </a:xfrm>
        </p:grpSpPr>
        <p:cxnSp>
          <p:nvCxnSpPr>
            <p:cNvPr id="131" name="Shape 131"/>
            <p:cNvCxnSpPr/>
            <p:nvPr/>
          </p:nvCxnSpPr>
          <p:spPr>
            <a:xfrm rot="10800000">
              <a:off x="2028600" y="3750696"/>
              <a:ext cx="0" cy="359999"/>
            </a:xfrm>
            <a:prstGeom prst="straightConnector1">
              <a:avLst/>
            </a:prstGeom>
            <a:noFill/>
            <a:ln w="57150" cap="flat">
              <a:solidFill>
                <a:srgbClr val="C00000"/>
              </a:solidFill>
              <a:prstDash val="solid"/>
              <a:miter/>
              <a:headEnd type="none" w="med" len="med"/>
              <a:tailEnd type="triangle" w="lg" len="lg"/>
            </a:ln>
          </p:spPr>
        </p:cxnSp>
        <p:cxnSp>
          <p:nvCxnSpPr>
            <p:cNvPr id="132" name="Shape 132"/>
            <p:cNvCxnSpPr/>
            <p:nvPr/>
          </p:nvCxnSpPr>
          <p:spPr>
            <a:xfrm>
              <a:off x="2776957" y="3774055"/>
              <a:ext cx="0" cy="359999"/>
            </a:xfrm>
            <a:prstGeom prst="straightConnector1">
              <a:avLst/>
            </a:prstGeom>
            <a:noFill/>
            <a:ln w="57150" cap="flat">
              <a:solidFill>
                <a:srgbClr val="C00000"/>
              </a:solidFill>
              <a:prstDash val="solid"/>
              <a:miter/>
              <a:headEnd type="none" w="med" len="med"/>
              <a:tailEnd type="triangle" w="lg" len="lg"/>
            </a:ln>
          </p:spPr>
        </p:cxnSp>
      </p:gr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fade">
                                      <p:cBhvr>
                                        <p:cTn id="7" dur="2000"/>
                                        <p:tgtEl>
                                          <p:spTgt spid="119"/>
                                        </p:tgtEl>
                                      </p:cBhvr>
                                    </p:animEffect>
                                  </p:childTnLst>
                                </p:cTn>
                              </p:par>
                              <p:par>
                                <p:cTn id="8" presetID="10" presetClass="entr" presetSubtype="0" fill="hold" nodeType="withEffect">
                                  <p:stCondLst>
                                    <p:cond delay="0"/>
                                  </p:stCondLst>
                                  <p:childTnLst>
                                    <p:set>
                                      <p:cBhvr>
                                        <p:cTn id="9" dur="1" fill="hold">
                                          <p:stCondLst>
                                            <p:cond delay="0"/>
                                          </p:stCondLst>
                                        </p:cTn>
                                        <p:tgtEl>
                                          <p:spTgt spid="123"/>
                                        </p:tgtEl>
                                        <p:attrNameLst>
                                          <p:attrName>style.visibility</p:attrName>
                                        </p:attrNameLst>
                                      </p:cBhvr>
                                      <p:to>
                                        <p:strVal val="visible"/>
                                      </p:to>
                                    </p:set>
                                    <p:animEffect transition="in" filter="fade">
                                      <p:cBhvr>
                                        <p:cTn id="10" dur="2000"/>
                                        <p:tgtEl>
                                          <p:spTgt spid="123"/>
                                        </p:tgtEl>
                                      </p:cBhvr>
                                    </p:animEffect>
                                  </p:childTnLst>
                                </p:cTn>
                              </p:par>
                              <p:par>
                                <p:cTn id="11" presetID="10" presetClass="entr" presetSubtype="0" fill="hold" nodeType="withEffect">
                                  <p:stCondLst>
                                    <p:cond delay="0"/>
                                  </p:stCondLst>
                                  <p:childTnLst>
                                    <p:set>
                                      <p:cBhvr>
                                        <p:cTn id="12" dur="1" fill="hold">
                                          <p:stCondLst>
                                            <p:cond delay="0"/>
                                          </p:stCondLst>
                                        </p:cTn>
                                        <p:tgtEl>
                                          <p:spTgt spid="126"/>
                                        </p:tgtEl>
                                        <p:attrNameLst>
                                          <p:attrName>style.visibility</p:attrName>
                                        </p:attrNameLst>
                                      </p:cBhvr>
                                      <p:to>
                                        <p:strVal val="visible"/>
                                      </p:to>
                                    </p:set>
                                    <p:animEffect transition="in" filter="fade">
                                      <p:cBhvr>
                                        <p:cTn id="13" dur="2000"/>
                                        <p:tgtEl>
                                          <p:spTgt spid="126"/>
                                        </p:tgtEl>
                                      </p:cBhvr>
                                    </p:animEffect>
                                  </p:childTnLst>
                                </p:cTn>
                              </p:par>
                              <p:par>
                                <p:cTn id="14" presetID="10" presetClass="entr" presetSubtype="0" fill="hold" nodeType="withEffect">
                                  <p:stCondLst>
                                    <p:cond delay="0"/>
                                  </p:stCondLst>
                                  <p:childTnLst>
                                    <p:set>
                                      <p:cBhvr>
                                        <p:cTn id="15" dur="1" fill="hold">
                                          <p:stCondLst>
                                            <p:cond delay="0"/>
                                          </p:stCondLst>
                                        </p:cTn>
                                        <p:tgtEl>
                                          <p:spTgt spid="130"/>
                                        </p:tgtEl>
                                        <p:attrNameLst>
                                          <p:attrName>style.visibility</p:attrName>
                                        </p:attrNameLst>
                                      </p:cBhvr>
                                      <p:to>
                                        <p:strVal val="visible"/>
                                      </p:to>
                                    </p:set>
                                    <p:animEffect transition="in" filter="fade">
                                      <p:cBhvr>
                                        <p:cTn id="16" dur="20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66" name="Shape 166"/>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7</a:t>
            </a:fld>
            <a:endParaRPr lang="es-ES" sz="1200" b="1" i="0" u="none" strike="noStrike" cap="none" baseline="0">
              <a:solidFill>
                <a:srgbClr val="FFFFFF"/>
              </a:solidFill>
              <a:latin typeface="Arial"/>
              <a:ea typeface="Arial"/>
              <a:cs typeface="Arial"/>
              <a:sym typeface="Arial"/>
            </a:endParaRPr>
          </a:p>
        </p:txBody>
      </p:sp>
      <p:sp>
        <p:nvSpPr>
          <p:cNvPr id="138" name="Shape 138"/>
          <p:cNvSpPr txBox="1">
            <a:spLocks noGrp="1"/>
          </p:cNvSpPr>
          <p:nvPr>
            <p:ph type="title"/>
          </p:nvPr>
        </p:nvSpPr>
        <p:spPr>
          <a:xfrm>
            <a:off x="688490" y="476672"/>
            <a:ext cx="7771942" cy="1147734"/>
          </a:xfrm>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1" i="0" u="none" strike="noStrike" cap="none" baseline="0" dirty="0">
                <a:solidFill>
                  <a:schemeClr val="dk2"/>
                </a:solidFill>
                <a:latin typeface="Times New Roman" pitchFamily="18" charset="0"/>
                <a:ea typeface="Arial"/>
                <a:cs typeface="Times New Roman" pitchFamily="18" charset="0"/>
                <a:sym typeface="Arial"/>
              </a:rPr>
              <a:t>ESTRATEGIAS TRANSVERSALES</a:t>
            </a:r>
          </a:p>
        </p:txBody>
      </p:sp>
      <p:grpSp>
        <p:nvGrpSpPr>
          <p:cNvPr id="140" name="Shape 140"/>
          <p:cNvGrpSpPr/>
          <p:nvPr/>
        </p:nvGrpSpPr>
        <p:grpSpPr>
          <a:xfrm>
            <a:off x="-76596" y="2589417"/>
            <a:ext cx="9065765" cy="3146181"/>
            <a:chOff x="-76596" y="2589417"/>
            <a:chExt cx="9065765" cy="3146181"/>
          </a:xfrm>
        </p:grpSpPr>
        <p:grpSp>
          <p:nvGrpSpPr>
            <p:cNvPr id="141" name="Shape 141"/>
            <p:cNvGrpSpPr/>
            <p:nvPr/>
          </p:nvGrpSpPr>
          <p:grpSpPr>
            <a:xfrm>
              <a:off x="4648567" y="2589417"/>
              <a:ext cx="4340600" cy="926074"/>
              <a:chOff x="4648567" y="2626488"/>
              <a:chExt cx="4340600" cy="926074"/>
            </a:xfrm>
          </p:grpSpPr>
          <p:cxnSp>
            <p:nvCxnSpPr>
              <p:cNvPr id="142" name="Shape 142"/>
              <p:cNvCxnSpPr/>
              <p:nvPr/>
            </p:nvCxnSpPr>
            <p:spPr>
              <a:xfrm>
                <a:off x="4648567" y="3225111"/>
                <a:ext cx="2160000" cy="12356"/>
              </a:xfrm>
              <a:prstGeom prst="straightConnector1">
                <a:avLst/>
              </a:prstGeom>
              <a:noFill/>
              <a:ln w="19050" cap="flat">
                <a:solidFill>
                  <a:srgbClr val="345D7E"/>
                </a:solidFill>
                <a:prstDash val="solid"/>
                <a:round/>
                <a:headEnd type="none" w="med" len="med"/>
                <a:tailEnd type="none" w="med" len="med"/>
              </a:ln>
            </p:spPr>
          </p:cxnSp>
          <p:sp>
            <p:nvSpPr>
              <p:cNvPr id="143" name="Shape 143"/>
              <p:cNvSpPr/>
              <p:nvPr/>
            </p:nvSpPr>
            <p:spPr>
              <a:xfrm>
                <a:off x="6413155" y="2650519"/>
                <a:ext cx="914400" cy="902042"/>
              </a:xfrm>
              <a:prstGeom prst="ellipse">
                <a:avLst/>
              </a:prstGeom>
              <a:blipFill rotWithShape="1">
                <a:blip r:embed="rId3">
                  <a:alphaModFix/>
                </a:blip>
                <a:stretch>
                  <a:fillRect/>
                </a:stretch>
              </a:blipFill>
              <a:ln w="10000" cap="flat">
                <a:solidFill>
                  <a:srgbClr val="345D7E"/>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44" name="Shape 144"/>
              <p:cNvSpPr txBox="1"/>
              <p:nvPr/>
            </p:nvSpPr>
            <p:spPr>
              <a:xfrm>
                <a:off x="7345720" y="2626488"/>
                <a:ext cx="1643447" cy="738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s-ES" sz="1400" b="0" i="0" u="none" strike="noStrike" cap="none" baseline="0" dirty="0">
                    <a:solidFill>
                      <a:srgbClr val="002060"/>
                    </a:solidFill>
                    <a:latin typeface="Questrial"/>
                    <a:ea typeface="Questrial"/>
                    <a:cs typeface="Questrial"/>
                    <a:sym typeface="Questrial"/>
                  </a:rPr>
                  <a:t>Competitividad e Infraestructura   Estratégica</a:t>
                </a:r>
              </a:p>
            </p:txBody>
          </p:sp>
        </p:grpSp>
        <p:grpSp>
          <p:nvGrpSpPr>
            <p:cNvPr id="145" name="Shape 145"/>
            <p:cNvGrpSpPr/>
            <p:nvPr/>
          </p:nvGrpSpPr>
          <p:grpSpPr>
            <a:xfrm>
              <a:off x="5424615" y="3704965"/>
              <a:ext cx="3560436" cy="902042"/>
              <a:chOff x="5420500" y="2786447"/>
              <a:chExt cx="3560436" cy="902042"/>
            </a:xfrm>
          </p:grpSpPr>
          <p:cxnSp>
            <p:nvCxnSpPr>
              <p:cNvPr id="146" name="Shape 146"/>
              <p:cNvCxnSpPr/>
              <p:nvPr/>
            </p:nvCxnSpPr>
            <p:spPr>
              <a:xfrm>
                <a:off x="5420500" y="3231291"/>
                <a:ext cx="1388068" cy="6177"/>
              </a:xfrm>
              <a:prstGeom prst="straightConnector1">
                <a:avLst/>
              </a:prstGeom>
              <a:noFill/>
              <a:ln w="19050" cap="flat">
                <a:solidFill>
                  <a:srgbClr val="BED2E3"/>
                </a:solidFill>
                <a:prstDash val="solid"/>
                <a:round/>
                <a:headEnd type="none" w="med" len="med"/>
                <a:tailEnd type="none" w="med" len="med"/>
              </a:ln>
            </p:spPr>
          </p:cxnSp>
          <p:sp>
            <p:nvSpPr>
              <p:cNvPr id="147" name="Shape 147"/>
              <p:cNvSpPr/>
              <p:nvPr/>
            </p:nvSpPr>
            <p:spPr>
              <a:xfrm>
                <a:off x="6413155" y="2786447"/>
                <a:ext cx="914400" cy="902042"/>
              </a:xfrm>
              <a:prstGeom prst="ellipse">
                <a:avLst/>
              </a:prstGeom>
              <a:blipFill rotWithShape="1">
                <a:blip r:embed="rId4">
                  <a:alphaModFix/>
                </a:blip>
                <a:stretch>
                  <a:fillRect/>
                </a:stretch>
              </a:blipFill>
              <a:ln w="10000" cap="flat">
                <a:solidFill>
                  <a:srgbClr val="BED2E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48" name="Shape 148"/>
              <p:cNvSpPr txBox="1"/>
              <p:nvPr/>
            </p:nvSpPr>
            <p:spPr>
              <a:xfrm>
                <a:off x="7337489" y="3004063"/>
                <a:ext cx="1643447" cy="52321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s-ES" sz="1400" b="0" i="0" u="none" strike="noStrike" cap="none" baseline="0">
                    <a:solidFill>
                      <a:srgbClr val="002060"/>
                    </a:solidFill>
                    <a:latin typeface="Questrial"/>
                    <a:ea typeface="Questrial"/>
                    <a:cs typeface="Questrial"/>
                    <a:sym typeface="Questrial"/>
                  </a:rPr>
                  <a:t>Movilidad     Social</a:t>
                </a:r>
              </a:p>
            </p:txBody>
          </p:sp>
        </p:grpSp>
        <p:grpSp>
          <p:nvGrpSpPr>
            <p:cNvPr id="149" name="Shape 149"/>
            <p:cNvGrpSpPr/>
            <p:nvPr/>
          </p:nvGrpSpPr>
          <p:grpSpPr>
            <a:xfrm>
              <a:off x="4656802" y="4833556"/>
              <a:ext cx="4332365" cy="902042"/>
              <a:chOff x="4648567" y="2947088"/>
              <a:chExt cx="4332365" cy="902042"/>
            </a:xfrm>
          </p:grpSpPr>
          <p:cxnSp>
            <p:nvCxnSpPr>
              <p:cNvPr id="150" name="Shape 150"/>
              <p:cNvCxnSpPr/>
              <p:nvPr/>
            </p:nvCxnSpPr>
            <p:spPr>
              <a:xfrm>
                <a:off x="4648567" y="3225111"/>
                <a:ext cx="2160000" cy="12356"/>
              </a:xfrm>
              <a:prstGeom prst="straightConnector1">
                <a:avLst/>
              </a:prstGeom>
              <a:noFill/>
              <a:ln w="19050" cap="flat">
                <a:solidFill>
                  <a:srgbClr val="BED2E3"/>
                </a:solidFill>
                <a:prstDash val="solid"/>
                <a:round/>
                <a:headEnd type="none" w="med" len="med"/>
                <a:tailEnd type="none" w="med" len="med"/>
              </a:ln>
            </p:spPr>
          </p:cxnSp>
          <p:sp>
            <p:nvSpPr>
              <p:cNvPr id="151" name="Shape 151"/>
              <p:cNvSpPr/>
              <p:nvPr/>
            </p:nvSpPr>
            <p:spPr>
              <a:xfrm>
                <a:off x="6413155" y="2947088"/>
                <a:ext cx="914400" cy="902042"/>
              </a:xfrm>
              <a:prstGeom prst="ellipse">
                <a:avLst/>
              </a:prstGeom>
              <a:blipFill rotWithShape="1">
                <a:blip r:embed="rId5">
                  <a:alphaModFix/>
                </a:blip>
                <a:stretch>
                  <a:fillRect/>
                </a:stretch>
              </a:blipFill>
              <a:ln w="10000" cap="flat">
                <a:solidFill>
                  <a:srgbClr val="BED2E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52" name="Shape 152"/>
              <p:cNvSpPr txBox="1"/>
              <p:nvPr/>
            </p:nvSpPr>
            <p:spPr>
              <a:xfrm>
                <a:off x="7337485" y="3177059"/>
                <a:ext cx="1643447" cy="52321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s-ES" sz="1400" b="0" i="0" u="none" strike="noStrike" cap="none" baseline="0">
                    <a:solidFill>
                      <a:srgbClr val="002060"/>
                    </a:solidFill>
                    <a:latin typeface="Questrial"/>
                    <a:ea typeface="Questrial"/>
                    <a:cs typeface="Questrial"/>
                    <a:sym typeface="Questrial"/>
                  </a:rPr>
                  <a:t>Transformación del Campo</a:t>
                </a:r>
              </a:p>
            </p:txBody>
          </p:sp>
        </p:grpSp>
        <p:grpSp>
          <p:nvGrpSpPr>
            <p:cNvPr id="153" name="Shape 153"/>
            <p:cNvGrpSpPr/>
            <p:nvPr/>
          </p:nvGrpSpPr>
          <p:grpSpPr>
            <a:xfrm>
              <a:off x="259491" y="2605208"/>
              <a:ext cx="3772912" cy="902042"/>
              <a:chOff x="5099237" y="2786447"/>
              <a:chExt cx="3772912" cy="902042"/>
            </a:xfrm>
          </p:grpSpPr>
          <p:cxnSp>
            <p:nvCxnSpPr>
              <p:cNvPr id="154" name="Shape 154"/>
              <p:cNvCxnSpPr/>
              <p:nvPr/>
            </p:nvCxnSpPr>
            <p:spPr>
              <a:xfrm>
                <a:off x="6712150" y="3496962"/>
                <a:ext cx="2160000" cy="12356"/>
              </a:xfrm>
              <a:prstGeom prst="straightConnector1">
                <a:avLst/>
              </a:prstGeom>
              <a:noFill/>
              <a:ln w="19050" cap="flat">
                <a:solidFill>
                  <a:srgbClr val="548BB7"/>
                </a:solidFill>
                <a:prstDash val="solid"/>
                <a:round/>
                <a:headEnd type="none" w="med" len="med"/>
                <a:tailEnd type="none" w="med" len="med"/>
              </a:ln>
            </p:spPr>
          </p:cxnSp>
          <p:sp>
            <p:nvSpPr>
              <p:cNvPr id="155" name="Shape 155"/>
              <p:cNvSpPr/>
              <p:nvPr/>
            </p:nvSpPr>
            <p:spPr>
              <a:xfrm>
                <a:off x="6413155" y="2786447"/>
                <a:ext cx="914400" cy="902042"/>
              </a:xfrm>
              <a:prstGeom prst="ellipse">
                <a:avLst/>
              </a:prstGeom>
              <a:blipFill rotWithShape="1">
                <a:blip r:embed="rId6">
                  <a:alphaModFix/>
                </a:blip>
                <a:stretch>
                  <a:fillRect/>
                </a:stretch>
              </a:blipFill>
              <a:ln w="10000" cap="flat">
                <a:solidFill>
                  <a:srgbClr val="345D7E"/>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56" name="Shape 156"/>
              <p:cNvSpPr txBox="1"/>
              <p:nvPr/>
            </p:nvSpPr>
            <p:spPr>
              <a:xfrm>
                <a:off x="5099237" y="2880492"/>
                <a:ext cx="1299123" cy="738664"/>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s-ES" sz="1400" b="0" i="0" u="none" strike="noStrike" cap="none" baseline="0">
                    <a:solidFill>
                      <a:srgbClr val="002060"/>
                    </a:solidFill>
                    <a:latin typeface="Questrial"/>
                    <a:ea typeface="Questrial"/>
                    <a:cs typeface="Questrial"/>
                    <a:sym typeface="Questrial"/>
                  </a:rPr>
                  <a:t>Seguridad y Justicia para la Paz </a:t>
                </a:r>
              </a:p>
            </p:txBody>
          </p:sp>
        </p:grpSp>
        <p:grpSp>
          <p:nvGrpSpPr>
            <p:cNvPr id="157" name="Shape 157"/>
            <p:cNvGrpSpPr/>
            <p:nvPr/>
          </p:nvGrpSpPr>
          <p:grpSpPr>
            <a:xfrm>
              <a:off x="-56080" y="3721439"/>
              <a:ext cx="3363471" cy="902042"/>
              <a:chOff x="4779632" y="2786447"/>
              <a:chExt cx="3363471" cy="902042"/>
            </a:xfrm>
          </p:grpSpPr>
          <p:cxnSp>
            <p:nvCxnSpPr>
              <p:cNvPr id="158" name="Shape 158"/>
              <p:cNvCxnSpPr/>
              <p:nvPr/>
            </p:nvCxnSpPr>
            <p:spPr>
              <a:xfrm>
                <a:off x="6755035" y="3231291"/>
                <a:ext cx="1388068" cy="6177"/>
              </a:xfrm>
              <a:prstGeom prst="straightConnector1">
                <a:avLst/>
              </a:prstGeom>
              <a:noFill/>
              <a:ln w="19050" cap="flat">
                <a:solidFill>
                  <a:srgbClr val="808759"/>
                </a:solidFill>
                <a:prstDash val="solid"/>
                <a:round/>
                <a:headEnd type="none" w="med" len="med"/>
                <a:tailEnd type="none" w="med" len="med"/>
              </a:ln>
            </p:spPr>
          </p:cxnSp>
          <p:sp>
            <p:nvSpPr>
              <p:cNvPr id="159" name="Shape 159"/>
              <p:cNvSpPr/>
              <p:nvPr/>
            </p:nvSpPr>
            <p:spPr>
              <a:xfrm>
                <a:off x="6413155" y="2786447"/>
                <a:ext cx="914400" cy="902042"/>
              </a:xfrm>
              <a:prstGeom prst="ellipse">
                <a:avLst/>
              </a:prstGeom>
              <a:blipFill rotWithShape="1">
                <a:blip r:embed="rId7">
                  <a:alphaModFix/>
                </a:blip>
                <a:stretch>
                  <a:fillRect/>
                </a:stretch>
              </a:blipFill>
              <a:ln w="10000" cap="flat">
                <a:solidFill>
                  <a:srgbClr val="808759"/>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60" name="Shape 160"/>
              <p:cNvSpPr txBox="1"/>
              <p:nvPr/>
            </p:nvSpPr>
            <p:spPr>
              <a:xfrm>
                <a:off x="4779632" y="3004063"/>
                <a:ext cx="1643447" cy="52321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s-ES" sz="1400" b="0" i="0" u="none" strike="noStrike" cap="none" baseline="0">
                    <a:solidFill>
                      <a:srgbClr val="555A3B"/>
                    </a:solidFill>
                    <a:latin typeface="Questrial"/>
                    <a:ea typeface="Questrial"/>
                    <a:cs typeface="Questrial"/>
                    <a:sym typeface="Questrial"/>
                  </a:rPr>
                  <a:t>Crecimiento Verde</a:t>
                </a:r>
              </a:p>
            </p:txBody>
          </p:sp>
        </p:grpSp>
        <p:grpSp>
          <p:nvGrpSpPr>
            <p:cNvPr id="161" name="Shape 161"/>
            <p:cNvGrpSpPr/>
            <p:nvPr/>
          </p:nvGrpSpPr>
          <p:grpSpPr>
            <a:xfrm>
              <a:off x="-76596" y="4825316"/>
              <a:ext cx="4141950" cy="902042"/>
              <a:chOff x="4754914" y="2947088"/>
              <a:chExt cx="4141950" cy="902042"/>
            </a:xfrm>
          </p:grpSpPr>
          <p:cxnSp>
            <p:nvCxnSpPr>
              <p:cNvPr id="162" name="Shape 162"/>
              <p:cNvCxnSpPr/>
              <p:nvPr/>
            </p:nvCxnSpPr>
            <p:spPr>
              <a:xfrm>
                <a:off x="6736864" y="3126256"/>
                <a:ext cx="2160000" cy="12356"/>
              </a:xfrm>
              <a:prstGeom prst="straightConnector1">
                <a:avLst/>
              </a:prstGeom>
              <a:noFill/>
              <a:ln w="19050" cap="flat">
                <a:solidFill>
                  <a:srgbClr val="B29C93"/>
                </a:solidFill>
                <a:prstDash val="solid"/>
                <a:round/>
                <a:headEnd type="none" w="med" len="med"/>
                <a:tailEnd type="none" w="med" len="med"/>
              </a:ln>
            </p:spPr>
          </p:cxnSp>
          <p:sp>
            <p:nvSpPr>
              <p:cNvPr id="163" name="Shape 163"/>
              <p:cNvSpPr/>
              <p:nvPr/>
            </p:nvSpPr>
            <p:spPr>
              <a:xfrm>
                <a:off x="6413155" y="2947088"/>
                <a:ext cx="914400" cy="902042"/>
              </a:xfrm>
              <a:prstGeom prst="ellipse">
                <a:avLst/>
              </a:prstGeom>
              <a:blipFill rotWithShape="1">
                <a:blip r:embed="rId8">
                  <a:alphaModFix/>
                </a:blip>
                <a:stretch>
                  <a:fillRect/>
                </a:stretch>
              </a:blipFill>
              <a:ln w="10000" cap="flat">
                <a:solidFill>
                  <a:srgbClr val="B29C9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64" name="Shape 164"/>
              <p:cNvSpPr txBox="1"/>
              <p:nvPr/>
            </p:nvSpPr>
            <p:spPr>
              <a:xfrm>
                <a:off x="4754914" y="3164702"/>
                <a:ext cx="1643447" cy="52321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s-ES" sz="1400" b="0" i="0" u="none" strike="noStrike" cap="none" baseline="0">
                    <a:solidFill>
                      <a:srgbClr val="002060"/>
                    </a:solidFill>
                    <a:latin typeface="Questrial"/>
                    <a:ea typeface="Questrial"/>
                    <a:cs typeface="Questrial"/>
                    <a:sym typeface="Questrial"/>
                  </a:rPr>
                  <a:t>Buen </a:t>
                </a:r>
              </a:p>
              <a:p>
                <a:pPr marL="0" marR="0" lvl="0" indent="0" algn="r" rtl="0">
                  <a:spcBef>
                    <a:spcPts val="0"/>
                  </a:spcBef>
                  <a:buSzPct val="25000"/>
                  <a:buNone/>
                </a:pPr>
                <a:r>
                  <a:rPr lang="es-ES" sz="1400" b="0" i="0" u="none" strike="noStrike" cap="none" baseline="0">
                    <a:solidFill>
                      <a:srgbClr val="002060"/>
                    </a:solidFill>
                    <a:latin typeface="Questrial"/>
                    <a:ea typeface="Questrial"/>
                    <a:cs typeface="Questrial"/>
                    <a:sym typeface="Questrial"/>
                  </a:rPr>
                  <a:t>Gobierno</a:t>
                </a:r>
              </a:p>
            </p:txBody>
          </p:sp>
        </p:grpSp>
        <p:sp>
          <p:nvSpPr>
            <p:cNvPr id="165" name="Shape 165"/>
            <p:cNvSpPr txBox="1"/>
            <p:nvPr/>
          </p:nvSpPr>
          <p:spPr>
            <a:xfrm>
              <a:off x="3698416" y="3924635"/>
              <a:ext cx="1643447" cy="36933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s-ES" sz="1800" b="1" i="0" u="none" strike="noStrike" cap="none" baseline="0">
                  <a:solidFill>
                    <a:srgbClr val="002060"/>
                  </a:solidFill>
                  <a:latin typeface="Questrial"/>
                  <a:ea typeface="Questrial"/>
                  <a:cs typeface="Questrial"/>
                  <a:sym typeface="Questrial"/>
                </a:rPr>
                <a:t>Estrategias</a:t>
              </a:r>
            </a:p>
          </p:txBody>
        </p:sp>
      </p:gr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fade">
                                      <p:cBhvr>
                                        <p:cTn id="7" dur="2000"/>
                                        <p:tgtEl>
                                          <p:spTgt spid="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82" name="Shape 182"/>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8</a:t>
            </a:fld>
            <a:endParaRPr lang="es-ES" sz="1200" b="1" i="0" u="none" strike="noStrike" cap="none" baseline="0">
              <a:solidFill>
                <a:srgbClr val="FFFFFF"/>
              </a:solidFill>
              <a:latin typeface="Arial"/>
              <a:ea typeface="Arial"/>
              <a:cs typeface="Arial"/>
              <a:sym typeface="Arial"/>
            </a:endParaRPr>
          </a:p>
        </p:txBody>
      </p:sp>
      <p:sp>
        <p:nvSpPr>
          <p:cNvPr id="171" name="Shape 171"/>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4400" b="1" i="0" u="none" strike="noStrike" cap="none" baseline="0" dirty="0">
                <a:solidFill>
                  <a:schemeClr val="dk2"/>
                </a:solidFill>
                <a:latin typeface="Times New Roman" pitchFamily="18" charset="0"/>
                <a:ea typeface="Arial"/>
                <a:cs typeface="Times New Roman" pitchFamily="18" charset="0"/>
                <a:sym typeface="Arial"/>
              </a:rPr>
              <a:t>ENFOQUES DEL </a:t>
            </a:r>
            <a:r>
              <a:rPr lang="es-ES" sz="4400" b="1" i="0" u="none" strike="noStrike" cap="none" baseline="0" dirty="0" smtClean="0">
                <a:solidFill>
                  <a:schemeClr val="dk2"/>
                </a:solidFill>
                <a:latin typeface="Times New Roman" pitchFamily="18" charset="0"/>
                <a:ea typeface="Arial"/>
                <a:cs typeface="Times New Roman" pitchFamily="18" charset="0"/>
                <a:sym typeface="Arial"/>
              </a:rPr>
              <a:t>PND</a:t>
            </a:r>
            <a:endParaRPr lang="es-ES" sz="4400" b="1" i="0" u="none" strike="noStrike" cap="none" baseline="0" dirty="0">
              <a:solidFill>
                <a:schemeClr val="dk2"/>
              </a:solidFill>
              <a:latin typeface="Times New Roman" pitchFamily="18" charset="0"/>
              <a:ea typeface="Arial"/>
              <a:cs typeface="Times New Roman" pitchFamily="18" charset="0"/>
              <a:sym typeface="Arial"/>
            </a:endParaRPr>
          </a:p>
        </p:txBody>
      </p:sp>
      <p:grpSp>
        <p:nvGrpSpPr>
          <p:cNvPr id="172" name="Shape 172"/>
          <p:cNvGrpSpPr/>
          <p:nvPr/>
        </p:nvGrpSpPr>
        <p:grpSpPr>
          <a:xfrm>
            <a:off x="1907704" y="1730653"/>
            <a:ext cx="5616623" cy="4938707"/>
            <a:chOff x="1876592" y="58445"/>
            <a:chExt cx="4400214" cy="4378670"/>
          </a:xfrm>
        </p:grpSpPr>
        <p:sp>
          <p:nvSpPr>
            <p:cNvPr id="173" name="Shape 173"/>
            <p:cNvSpPr/>
            <p:nvPr/>
          </p:nvSpPr>
          <p:spPr>
            <a:xfrm>
              <a:off x="2266241" y="292226"/>
              <a:ext cx="3776471" cy="3776471"/>
            </a:xfrm>
            <a:prstGeom prst="pie">
              <a:avLst>
                <a:gd name="adj1" fmla="val 16200000"/>
                <a:gd name="adj2" fmla="val 1800000"/>
              </a:avLst>
            </a:prstGeom>
            <a:solidFill>
              <a:srgbClr val="DC7F45"/>
            </a:solidFill>
            <a:ln w="1905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4" name="Shape 174"/>
            <p:cNvSpPr txBox="1"/>
            <p:nvPr/>
          </p:nvSpPr>
          <p:spPr>
            <a:xfrm>
              <a:off x="4256532" y="1092479"/>
              <a:ext cx="1348740" cy="1123950"/>
            </a:xfrm>
            <a:prstGeom prst="rect">
              <a:avLst/>
            </a:prstGeom>
            <a:noFill/>
            <a:ln>
              <a:noFill/>
            </a:ln>
          </p:spPr>
          <p:txBody>
            <a:bodyPr lIns="25400" tIns="25400" rIns="25400" bIns="25400" anchor="ctr" anchorCtr="0">
              <a:noAutofit/>
            </a:bodyPr>
            <a:lstStyle/>
            <a:p>
              <a:pPr marL="0" marR="0" lvl="0" indent="0" algn="ctr" rtl="0">
                <a:lnSpc>
                  <a:spcPct val="90000"/>
                </a:lnSpc>
                <a:spcBef>
                  <a:spcPts val="0"/>
                </a:spcBef>
                <a:spcAft>
                  <a:spcPts val="700"/>
                </a:spcAft>
                <a:buSzPct val="25000"/>
                <a:buNone/>
              </a:pPr>
              <a:r>
                <a:rPr lang="es-ES" sz="2000" b="0" i="0" u="none" strike="noStrike" cap="none" baseline="0" dirty="0">
                  <a:solidFill>
                    <a:schemeClr val="tx1"/>
                  </a:solidFill>
                  <a:latin typeface="Arial"/>
                  <a:ea typeface="Arial"/>
                  <a:cs typeface="Arial"/>
                  <a:sym typeface="Arial"/>
                </a:rPr>
                <a:t>Cierre de brechas</a:t>
              </a:r>
            </a:p>
          </p:txBody>
        </p:sp>
        <p:sp>
          <p:nvSpPr>
            <p:cNvPr id="175" name="Shape 175"/>
            <p:cNvSpPr/>
            <p:nvPr/>
          </p:nvSpPr>
          <p:spPr>
            <a:xfrm>
              <a:off x="2188463" y="427100"/>
              <a:ext cx="3776471" cy="3776471"/>
            </a:xfrm>
            <a:prstGeom prst="pie">
              <a:avLst>
                <a:gd name="adj1" fmla="val 1800000"/>
                <a:gd name="adj2" fmla="val 9000000"/>
              </a:avLst>
            </a:prstGeom>
            <a:solidFill>
              <a:schemeClr val="accent3"/>
            </a:solidFill>
            <a:ln w="1905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6" name="Shape 176"/>
            <p:cNvSpPr txBox="1"/>
            <p:nvPr/>
          </p:nvSpPr>
          <p:spPr>
            <a:xfrm>
              <a:off x="3087623" y="2877311"/>
              <a:ext cx="2023109" cy="989076"/>
            </a:xfrm>
            <a:prstGeom prst="rect">
              <a:avLst/>
            </a:prstGeom>
            <a:noFill/>
            <a:ln>
              <a:noFill/>
            </a:ln>
          </p:spPr>
          <p:txBody>
            <a:bodyPr lIns="25400" tIns="25400" rIns="25400" bIns="25400" anchor="ctr" anchorCtr="0">
              <a:noAutofit/>
            </a:bodyPr>
            <a:lstStyle/>
            <a:p>
              <a:pPr marL="0" marR="0" lvl="0" indent="0" algn="ctr" rtl="0">
                <a:lnSpc>
                  <a:spcPct val="90000"/>
                </a:lnSpc>
                <a:spcBef>
                  <a:spcPts val="0"/>
                </a:spcBef>
                <a:spcAft>
                  <a:spcPts val="700"/>
                </a:spcAft>
                <a:buSzPct val="25000"/>
                <a:buNone/>
              </a:pPr>
              <a:r>
                <a:rPr lang="es-ES" sz="2000" b="0" i="0" u="none" strike="noStrike" cap="none" baseline="0" dirty="0">
                  <a:solidFill>
                    <a:schemeClr val="tx1"/>
                  </a:solidFill>
                  <a:latin typeface="Arial"/>
                  <a:ea typeface="Arial"/>
                  <a:cs typeface="Arial"/>
                  <a:sym typeface="Arial"/>
                </a:rPr>
                <a:t>Enfoque basado en el goce efectivo de los derechos</a:t>
              </a:r>
            </a:p>
          </p:txBody>
        </p:sp>
        <p:sp>
          <p:nvSpPr>
            <p:cNvPr id="177" name="Shape 177"/>
            <p:cNvSpPr/>
            <p:nvPr/>
          </p:nvSpPr>
          <p:spPr>
            <a:xfrm>
              <a:off x="2110685" y="292226"/>
              <a:ext cx="3776471" cy="3776471"/>
            </a:xfrm>
            <a:prstGeom prst="pie">
              <a:avLst>
                <a:gd name="adj1" fmla="val 9000000"/>
                <a:gd name="adj2" fmla="val 16200000"/>
              </a:avLst>
            </a:prstGeom>
            <a:solidFill>
              <a:srgbClr val="D8B259"/>
            </a:solidFill>
            <a:ln w="1905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8" name="Shape 178"/>
            <p:cNvSpPr txBox="1"/>
            <p:nvPr/>
          </p:nvSpPr>
          <p:spPr>
            <a:xfrm>
              <a:off x="2375049" y="1092479"/>
              <a:ext cx="1521817" cy="1123950"/>
            </a:xfrm>
            <a:prstGeom prst="rect">
              <a:avLst/>
            </a:prstGeom>
            <a:noFill/>
            <a:ln>
              <a:noFill/>
            </a:ln>
          </p:spPr>
          <p:txBody>
            <a:bodyPr lIns="25400" tIns="25400" rIns="25400" bIns="25400" anchor="ctr" anchorCtr="0">
              <a:noAutofit/>
            </a:bodyPr>
            <a:lstStyle/>
            <a:p>
              <a:pPr marL="0" marR="0" lvl="0" indent="0" algn="ctr" rtl="0">
                <a:lnSpc>
                  <a:spcPct val="90000"/>
                </a:lnSpc>
                <a:spcBef>
                  <a:spcPts val="0"/>
                </a:spcBef>
                <a:spcAft>
                  <a:spcPts val="700"/>
                </a:spcAft>
                <a:buSzPct val="25000"/>
                <a:buNone/>
              </a:pPr>
              <a:r>
                <a:rPr lang="es-ES" sz="2000" b="0" i="0" u="none" strike="noStrike" cap="none" baseline="0" dirty="0">
                  <a:solidFill>
                    <a:schemeClr val="tx1"/>
                  </a:solidFill>
                  <a:latin typeface="Arial"/>
                  <a:ea typeface="Arial"/>
                  <a:cs typeface="Arial"/>
                  <a:sym typeface="Arial"/>
                </a:rPr>
                <a:t>Orientación por resultados</a:t>
              </a:r>
            </a:p>
          </p:txBody>
        </p:sp>
        <p:sp>
          <p:nvSpPr>
            <p:cNvPr id="179" name="Shape 179"/>
            <p:cNvSpPr/>
            <p:nvPr/>
          </p:nvSpPr>
          <p:spPr>
            <a:xfrm>
              <a:off x="2032771" y="58445"/>
              <a:ext cx="4244035" cy="4244035"/>
            </a:xfrm>
            <a:custGeom>
              <a:avLst/>
              <a:gdLst/>
              <a:ahLst/>
              <a:cxnLst/>
              <a:rect l="0" t="0" r="0" b="0"/>
              <a:pathLst>
                <a:path w="120000" h="120000" extrusionOk="0">
                  <a:moveTo>
                    <a:pt x="59990" y="4067"/>
                  </a:moveTo>
                  <a:lnTo>
                    <a:pt x="59990" y="4067"/>
                  </a:lnTo>
                  <a:cubicBezTo>
                    <a:pt x="79078" y="4064"/>
                    <a:pt x="96849" y="13794"/>
                    <a:pt x="107128" y="29877"/>
                  </a:cubicBezTo>
                  <a:cubicBezTo>
                    <a:pt x="117407" y="45960"/>
                    <a:pt x="118776" y="66174"/>
                    <a:pt x="110758" y="83496"/>
                  </a:cubicBezTo>
                  <a:lnTo>
                    <a:pt x="114269" y="85523"/>
                  </a:lnTo>
                  <a:lnTo>
                    <a:pt x="105796" y="86440"/>
                  </a:lnTo>
                  <a:lnTo>
                    <a:pt x="101939" y="78405"/>
                  </a:lnTo>
                  <a:lnTo>
                    <a:pt x="105449" y="80431"/>
                  </a:lnTo>
                  <a:cubicBezTo>
                    <a:pt x="112381" y="65010"/>
                    <a:pt x="111021" y="47127"/>
                    <a:pt x="101837" y="32931"/>
                  </a:cubicBezTo>
                  <a:cubicBezTo>
                    <a:pt x="92653" y="18736"/>
                    <a:pt x="76898" y="10166"/>
                    <a:pt x="59991" y="10169"/>
                  </a:cubicBezTo>
                  <a:close/>
                </a:path>
              </a:pathLst>
            </a:custGeom>
            <a:solidFill>
              <a:srgbClr val="DC7F45"/>
            </a:solidFill>
            <a:ln>
              <a:noFill/>
            </a:ln>
          </p:spPr>
          <p:txBody>
            <a:bodyPr lIns="91425" tIns="91425" rIns="91425" bIns="91425" anchor="ctr" anchorCtr="0">
              <a:noAutofit/>
            </a:bodyPr>
            <a:lstStyle/>
            <a:p>
              <a:pPr>
                <a:spcBef>
                  <a:spcPts val="0"/>
                </a:spcBef>
                <a:buNone/>
              </a:pPr>
              <a:endParaRPr/>
            </a:p>
          </p:txBody>
        </p:sp>
        <p:sp>
          <p:nvSpPr>
            <p:cNvPr id="180" name="Shape 180"/>
            <p:cNvSpPr/>
            <p:nvPr/>
          </p:nvSpPr>
          <p:spPr>
            <a:xfrm>
              <a:off x="1954682" y="193080"/>
              <a:ext cx="4244035" cy="4244035"/>
            </a:xfrm>
            <a:custGeom>
              <a:avLst/>
              <a:gdLst/>
              <a:ahLst/>
              <a:cxnLst/>
              <a:rect l="0" t="0" r="0" b="0"/>
              <a:pathLst>
                <a:path w="120000" h="120000" extrusionOk="0">
                  <a:moveTo>
                    <a:pt x="108434" y="87973"/>
                  </a:moveTo>
                  <a:cubicBezTo>
                    <a:pt x="98891" y="104498"/>
                    <a:pt x="81581" y="115016"/>
                    <a:pt x="62517" y="115875"/>
                  </a:cubicBezTo>
                  <a:cubicBezTo>
                    <a:pt x="43454" y="116734"/>
                    <a:pt x="25268" y="107815"/>
                    <a:pt x="14277" y="92216"/>
                  </a:cubicBezTo>
                  <a:lnTo>
                    <a:pt x="10766" y="94243"/>
                  </a:lnTo>
                  <a:lnTo>
                    <a:pt x="14207" y="86447"/>
                  </a:lnTo>
                  <a:lnTo>
                    <a:pt x="23094" y="87123"/>
                  </a:lnTo>
                  <a:lnTo>
                    <a:pt x="19585" y="89150"/>
                  </a:lnTo>
                  <a:cubicBezTo>
                    <a:pt x="29473" y="102859"/>
                    <a:pt x="45637" y="110621"/>
                    <a:pt x="62518" y="109766"/>
                  </a:cubicBezTo>
                  <a:cubicBezTo>
                    <a:pt x="79399" y="108912"/>
                    <a:pt x="94697" y="99558"/>
                    <a:pt x="103150" y="84921"/>
                  </a:cubicBezTo>
                  <a:close/>
                </a:path>
              </a:pathLst>
            </a:custGeom>
            <a:solidFill>
              <a:schemeClr val="accent3"/>
            </a:solidFill>
            <a:ln>
              <a:noFill/>
            </a:ln>
          </p:spPr>
          <p:txBody>
            <a:bodyPr lIns="91425" tIns="91425" rIns="91425" bIns="91425" anchor="ctr" anchorCtr="0">
              <a:noAutofit/>
            </a:bodyPr>
            <a:lstStyle/>
            <a:p>
              <a:pPr>
                <a:spcBef>
                  <a:spcPts val="0"/>
                </a:spcBef>
                <a:buNone/>
              </a:pPr>
              <a:endParaRPr/>
            </a:p>
          </p:txBody>
        </p:sp>
        <p:sp>
          <p:nvSpPr>
            <p:cNvPr id="181" name="Shape 181"/>
            <p:cNvSpPr/>
            <p:nvPr/>
          </p:nvSpPr>
          <p:spPr>
            <a:xfrm>
              <a:off x="1876592" y="58445"/>
              <a:ext cx="4244035" cy="4244035"/>
            </a:xfrm>
            <a:custGeom>
              <a:avLst/>
              <a:gdLst/>
              <a:ahLst/>
              <a:cxnLst/>
              <a:rect l="0" t="0" r="0" b="0"/>
              <a:pathLst>
                <a:path w="120000" h="120000" extrusionOk="0">
                  <a:moveTo>
                    <a:pt x="11560" y="87966"/>
                  </a:moveTo>
                  <a:lnTo>
                    <a:pt x="11560" y="87966"/>
                  </a:lnTo>
                  <a:cubicBezTo>
                    <a:pt x="2017" y="71436"/>
                    <a:pt x="1562" y="51180"/>
                    <a:pt x="10353" y="34238"/>
                  </a:cubicBezTo>
                  <a:cubicBezTo>
                    <a:pt x="19144" y="17296"/>
                    <a:pt x="35968" y="6006"/>
                    <a:pt x="54978" y="4293"/>
                  </a:cubicBezTo>
                  <a:lnTo>
                    <a:pt x="54979" y="238"/>
                  </a:lnTo>
                  <a:lnTo>
                    <a:pt x="60008" y="7118"/>
                  </a:lnTo>
                  <a:lnTo>
                    <a:pt x="54976" y="14475"/>
                  </a:lnTo>
                  <a:lnTo>
                    <a:pt x="54977" y="10423"/>
                  </a:lnTo>
                  <a:lnTo>
                    <a:pt x="54977" y="10423"/>
                  </a:lnTo>
                  <a:cubicBezTo>
                    <a:pt x="38156" y="12127"/>
                    <a:pt x="23347" y="22244"/>
                    <a:pt x="15643" y="37293"/>
                  </a:cubicBezTo>
                  <a:cubicBezTo>
                    <a:pt x="7939" y="52343"/>
                    <a:pt x="8391" y="70273"/>
                    <a:pt x="16845" y="84915"/>
                  </a:cubicBezTo>
                  <a:close/>
                </a:path>
              </a:pathLst>
            </a:custGeom>
            <a:solidFill>
              <a:srgbClr val="D8B259"/>
            </a:solidFill>
            <a:ln>
              <a:noFill/>
            </a:ln>
          </p:spPr>
          <p:txBody>
            <a:bodyPr lIns="91425" tIns="91425" rIns="91425" bIns="91425" anchor="ctr" anchorCtr="0">
              <a:noAutofit/>
            </a:bodyPr>
            <a:lstStyle/>
            <a:p>
              <a:pPr>
                <a:spcBef>
                  <a:spcPts val="0"/>
                </a:spcBef>
                <a:buNone/>
              </a:pPr>
              <a:endParaRPr/>
            </a:p>
          </p:txBody>
        </p:sp>
      </p:gr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8" name="Shape 188"/>
          <p:cNvSpPr txBox="1">
            <a:spLocks noGrp="1"/>
          </p:cNvSpPr>
          <p:nvPr>
            <p:ph idx="1"/>
          </p:nvPr>
        </p:nvSpPr>
        <p:spPr>
          <a:xfrm>
            <a:off x="251520" y="1600200"/>
            <a:ext cx="8712968" cy="5141168"/>
          </a:xfrm>
          <a:prstGeom prst="rect">
            <a:avLst/>
          </a:prstGeom>
          <a:noFill/>
          <a:ln>
            <a:noFill/>
          </a:ln>
        </p:spPr>
        <p:txBody>
          <a:bodyPr lIns="91425" tIns="45700" rIns="91425" bIns="45700" anchor="t" anchorCtr="0">
            <a:noAutofit/>
          </a:bodyPr>
          <a:lstStyle/>
          <a:p>
            <a:pPr marL="0" marR="0" lvl="0" indent="0" algn="just" rtl="0">
              <a:lnSpc>
                <a:spcPct val="80000"/>
              </a:lnSpc>
              <a:spcBef>
                <a:spcPts val="0"/>
              </a:spcBef>
              <a:buClr>
                <a:schemeClr val="accent2"/>
              </a:buClr>
              <a:buSzPct val="25000"/>
              <a:buFont typeface="Noto Symbol"/>
              <a:buNone/>
            </a:pPr>
            <a:r>
              <a:rPr lang="es-ES" sz="2450" b="0" i="0" u="none" strike="noStrike" cap="none" baseline="0" dirty="0">
                <a:solidFill>
                  <a:schemeClr val="dk1"/>
                </a:solidFill>
                <a:latin typeface="Arial"/>
                <a:ea typeface="Arial"/>
                <a:cs typeface="Arial"/>
                <a:sym typeface="Arial"/>
              </a:rPr>
              <a:t> </a:t>
            </a:r>
            <a:r>
              <a:rPr lang="es-ES" sz="2450" b="0" i="0" u="none" strike="noStrike" cap="none" baseline="0" dirty="0">
                <a:solidFill>
                  <a:schemeClr val="dk1"/>
                </a:solidFill>
                <a:latin typeface="Times New Roman" pitchFamily="18" charset="0"/>
                <a:ea typeface="Arial"/>
                <a:cs typeface="Times New Roman" pitchFamily="18" charset="0"/>
                <a:sym typeface="Arial"/>
              </a:rPr>
              <a:t>El enfoque de cierre de brechas busca:  </a:t>
            </a:r>
          </a:p>
          <a:p>
            <a:pPr marL="514350" marR="0" lvl="0" indent="-514350" algn="just" rtl="0">
              <a:lnSpc>
                <a:spcPct val="80000"/>
              </a:lnSpc>
              <a:spcBef>
                <a:spcPts val="700"/>
              </a:spcBef>
              <a:buClr>
                <a:schemeClr val="accent2"/>
              </a:buClr>
              <a:buSzPct val="58800"/>
              <a:buFont typeface="Arial"/>
              <a:buAutoNum type="arabicPeriod"/>
            </a:pPr>
            <a:r>
              <a:rPr lang="es-ES" sz="2450" b="0" i="0" u="none" strike="noStrike" cap="none" baseline="0" dirty="0">
                <a:solidFill>
                  <a:schemeClr val="dk1"/>
                </a:solidFill>
                <a:latin typeface="Times New Roman" pitchFamily="18" charset="0"/>
                <a:ea typeface="Arial"/>
                <a:cs typeface="Times New Roman" pitchFamily="18" charset="0"/>
                <a:sym typeface="Arial"/>
              </a:rPr>
              <a:t>identificar y focalizar las acciones para realizar las inversiones necesarias </a:t>
            </a:r>
          </a:p>
          <a:p>
            <a:pPr marL="514350" marR="0" lvl="0" indent="-514350" algn="just" rtl="0">
              <a:lnSpc>
                <a:spcPct val="80000"/>
              </a:lnSpc>
              <a:spcBef>
                <a:spcPts val="700"/>
              </a:spcBef>
              <a:buClr>
                <a:schemeClr val="accent2"/>
              </a:buClr>
              <a:buSzPct val="58800"/>
              <a:buFont typeface="Arial"/>
              <a:buAutoNum type="arabicPeriod"/>
            </a:pPr>
            <a:r>
              <a:rPr lang="es-ES" sz="2450" b="0" i="0" u="none" strike="noStrike" cap="none" baseline="0" dirty="0">
                <a:solidFill>
                  <a:schemeClr val="dk1"/>
                </a:solidFill>
                <a:latin typeface="Times New Roman" pitchFamily="18" charset="0"/>
                <a:ea typeface="Arial"/>
                <a:cs typeface="Times New Roman" pitchFamily="18" charset="0"/>
                <a:sym typeface="Arial"/>
              </a:rPr>
              <a:t>aportar a la eliminación de las desigualdades regionales, construyendo para ello un indicador de convergencia intrarregional que integra las siguientes variables: </a:t>
            </a:r>
          </a:p>
          <a:p>
            <a:pPr marL="0" marR="0" lvl="0" indent="0" algn="just" rtl="0">
              <a:lnSpc>
                <a:spcPct val="80000"/>
              </a:lnSpc>
              <a:spcBef>
                <a:spcPts val="700"/>
              </a:spcBef>
              <a:buClr>
                <a:schemeClr val="accent2"/>
              </a:buClr>
              <a:buSzPct val="25000"/>
              <a:buFont typeface="Noto Symbol"/>
              <a:buNone/>
            </a:pPr>
            <a:r>
              <a:rPr lang="es-ES" sz="2450" b="0" i="0" u="none" strike="noStrike" cap="none" baseline="0" dirty="0">
                <a:solidFill>
                  <a:schemeClr val="dk1"/>
                </a:solidFill>
                <a:latin typeface="Times New Roman" pitchFamily="18" charset="0"/>
                <a:ea typeface="Arial"/>
                <a:cs typeface="Times New Roman" pitchFamily="18" charset="0"/>
                <a:sym typeface="Arial"/>
              </a:rPr>
              <a:t>		</a:t>
            </a:r>
            <a:r>
              <a:rPr lang="es-ES" sz="1700" b="0" i="0" u="none" strike="noStrike" cap="none" baseline="0" dirty="0">
                <a:solidFill>
                  <a:schemeClr val="dk1"/>
                </a:solidFill>
                <a:latin typeface="Times New Roman" pitchFamily="18" charset="0"/>
                <a:ea typeface="Arial"/>
                <a:cs typeface="Times New Roman" pitchFamily="18" charset="0"/>
                <a:sym typeface="Arial"/>
              </a:rPr>
              <a:t>- </a:t>
            </a:r>
            <a:r>
              <a:rPr lang="es-ES" sz="1800" b="0" i="0" u="none" strike="noStrike" cap="none" baseline="0" dirty="0">
                <a:solidFill>
                  <a:schemeClr val="dk1"/>
                </a:solidFill>
                <a:latin typeface="Times New Roman" pitchFamily="18" charset="0"/>
                <a:ea typeface="Arial"/>
                <a:cs typeface="Times New Roman" pitchFamily="18" charset="0"/>
                <a:sym typeface="Arial"/>
              </a:rPr>
              <a:t>cobertura de la educación media</a:t>
            </a:r>
          </a:p>
          <a:p>
            <a:pPr marL="0" marR="0" lvl="0" indent="0" algn="just" rtl="0">
              <a:lnSpc>
                <a:spcPct val="80000"/>
              </a:lnSpc>
              <a:spcBef>
                <a:spcPts val="700"/>
              </a:spcBef>
              <a:buClr>
                <a:schemeClr val="accent2"/>
              </a:buClr>
              <a:buSzPct val="25000"/>
              <a:buFont typeface="Noto Symbol"/>
              <a:buNone/>
            </a:pPr>
            <a:r>
              <a:rPr lang="es-ES" sz="1800" b="0" i="0" u="none" strike="noStrike" cap="none" baseline="0" dirty="0">
                <a:solidFill>
                  <a:schemeClr val="dk1"/>
                </a:solidFill>
                <a:latin typeface="Times New Roman" pitchFamily="18" charset="0"/>
                <a:ea typeface="Arial"/>
                <a:cs typeface="Times New Roman" pitchFamily="18" charset="0"/>
                <a:sym typeface="Arial"/>
              </a:rPr>
              <a:t>		- resultados pruebas saber 11 en matemáticas</a:t>
            </a:r>
          </a:p>
          <a:p>
            <a:pPr marL="0" marR="0" lvl="0" indent="0" algn="just" rtl="0">
              <a:lnSpc>
                <a:spcPct val="80000"/>
              </a:lnSpc>
              <a:spcBef>
                <a:spcPts val="700"/>
              </a:spcBef>
              <a:buClr>
                <a:schemeClr val="accent2"/>
              </a:buClr>
              <a:buSzPct val="25000"/>
              <a:buFont typeface="Noto Symbol"/>
              <a:buNone/>
            </a:pPr>
            <a:r>
              <a:rPr lang="es-ES" sz="1800" b="0" i="0" u="none" strike="noStrike" cap="none" baseline="0" dirty="0">
                <a:solidFill>
                  <a:schemeClr val="dk1"/>
                </a:solidFill>
                <a:latin typeface="Times New Roman" pitchFamily="18" charset="0"/>
                <a:ea typeface="Arial"/>
                <a:cs typeface="Times New Roman" pitchFamily="18" charset="0"/>
                <a:sym typeface="Arial"/>
              </a:rPr>
              <a:t>		-  cobertura de la vacuna DPT </a:t>
            </a:r>
          </a:p>
          <a:p>
            <a:pPr marL="0" marR="0" lvl="0" indent="0" algn="just" rtl="0">
              <a:lnSpc>
                <a:spcPct val="80000"/>
              </a:lnSpc>
              <a:spcBef>
                <a:spcPts val="700"/>
              </a:spcBef>
              <a:buClr>
                <a:schemeClr val="accent2"/>
              </a:buClr>
              <a:buSzPct val="25000"/>
              <a:buFont typeface="Noto Symbol"/>
              <a:buNone/>
            </a:pPr>
            <a:r>
              <a:rPr lang="es-ES" sz="1800" b="0" i="0" u="none" strike="noStrike" cap="none" baseline="0" dirty="0">
                <a:solidFill>
                  <a:schemeClr val="dk1"/>
                </a:solidFill>
                <a:latin typeface="Times New Roman" pitchFamily="18" charset="0"/>
                <a:ea typeface="Arial"/>
                <a:cs typeface="Times New Roman" pitchFamily="18" charset="0"/>
                <a:sym typeface="Arial"/>
              </a:rPr>
              <a:t>		- mortalidad infantil </a:t>
            </a:r>
          </a:p>
          <a:p>
            <a:pPr marL="0" marR="0" lvl="0" indent="0" algn="just" rtl="0">
              <a:lnSpc>
                <a:spcPct val="80000"/>
              </a:lnSpc>
              <a:spcBef>
                <a:spcPts val="700"/>
              </a:spcBef>
              <a:buClr>
                <a:schemeClr val="accent2"/>
              </a:buClr>
              <a:buSzPct val="25000"/>
              <a:buFont typeface="Noto Symbol"/>
              <a:buNone/>
            </a:pPr>
            <a:r>
              <a:rPr lang="es-ES" sz="1800" b="0" i="0" u="none" strike="noStrike" cap="none" baseline="0" dirty="0">
                <a:solidFill>
                  <a:schemeClr val="dk1"/>
                </a:solidFill>
                <a:latin typeface="Times New Roman" pitchFamily="18" charset="0"/>
                <a:ea typeface="Arial"/>
                <a:cs typeface="Times New Roman" pitchFamily="18" charset="0"/>
                <a:sym typeface="Arial"/>
              </a:rPr>
              <a:t>		- ingreso tributario per cápita </a:t>
            </a:r>
          </a:p>
          <a:p>
            <a:pPr marL="0" marR="0" lvl="0" indent="0" algn="just" rtl="0">
              <a:lnSpc>
                <a:spcPct val="80000"/>
              </a:lnSpc>
              <a:spcBef>
                <a:spcPts val="700"/>
              </a:spcBef>
              <a:buClr>
                <a:schemeClr val="accent2"/>
              </a:buClr>
              <a:buSzPct val="25000"/>
              <a:buFont typeface="Noto Symbol"/>
              <a:buNone/>
            </a:pPr>
            <a:r>
              <a:rPr lang="es-ES" sz="1800" b="0" i="0" u="none" strike="noStrike" cap="none" baseline="0" dirty="0">
                <a:solidFill>
                  <a:schemeClr val="dk1"/>
                </a:solidFill>
                <a:latin typeface="Times New Roman" pitchFamily="18" charset="0"/>
                <a:ea typeface="Arial"/>
                <a:cs typeface="Times New Roman" pitchFamily="18" charset="0"/>
                <a:sym typeface="Arial"/>
              </a:rPr>
              <a:t>		- participación del ingreso tributario en los ingresos 			                  fiscales </a:t>
            </a:r>
          </a:p>
          <a:p>
            <a:pPr marL="0" marR="0" lvl="0" indent="0" algn="just" rtl="0">
              <a:lnSpc>
                <a:spcPct val="80000"/>
              </a:lnSpc>
              <a:spcBef>
                <a:spcPts val="700"/>
              </a:spcBef>
              <a:buClr>
                <a:schemeClr val="accent2"/>
              </a:buClr>
              <a:buSzPct val="25000"/>
              <a:buFont typeface="Noto Symbol"/>
              <a:buNone/>
            </a:pPr>
            <a:r>
              <a:rPr lang="es-ES" sz="1800" b="0" i="0" u="none" strike="noStrike" cap="none" baseline="0" dirty="0">
                <a:solidFill>
                  <a:schemeClr val="dk1"/>
                </a:solidFill>
                <a:latin typeface="Times New Roman" pitchFamily="18" charset="0"/>
                <a:ea typeface="Arial"/>
                <a:cs typeface="Times New Roman" pitchFamily="18" charset="0"/>
                <a:sym typeface="Arial"/>
              </a:rPr>
              <a:t>		- déficit de vivienda. </a:t>
            </a:r>
          </a:p>
        </p:txBody>
      </p:sp>
      <p:sp>
        <p:nvSpPr>
          <p:cNvPr id="189" name="Shape 189"/>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s-ES" sz="1200" b="1" i="0" u="none" strike="noStrike" cap="none" baseline="0">
                <a:solidFill>
                  <a:srgbClr val="FFFFFF"/>
                </a:solidFill>
                <a:latin typeface="Arial"/>
                <a:ea typeface="Arial"/>
                <a:cs typeface="Arial"/>
                <a:sym typeface="Arial"/>
              </a:rPr>
              <a:t>9</a:t>
            </a:fld>
            <a:endParaRPr lang="es-ES" sz="1200" b="1" i="0" u="none" strike="noStrike" cap="none" baseline="0">
              <a:solidFill>
                <a:srgbClr val="FFFFFF"/>
              </a:solidFill>
              <a:latin typeface="Arial"/>
              <a:ea typeface="Arial"/>
              <a:cs typeface="Arial"/>
              <a:sym typeface="Arial"/>
            </a:endParaRPr>
          </a:p>
        </p:txBody>
      </p:sp>
      <p:sp>
        <p:nvSpPr>
          <p:cNvPr id="187" name="Shape 187"/>
          <p:cNvSpPr txBox="1">
            <a:spLocks noGrp="1"/>
          </p:cNvSpPr>
          <p:nvPr>
            <p:ph type="title"/>
          </p:nvPr>
        </p:nvSpPr>
        <p:spPr>
          <a:xfrm>
            <a:off x="35496" y="332656"/>
            <a:ext cx="9036496" cy="1054250"/>
          </a:xfrm>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Arial"/>
              <a:buNone/>
            </a:pPr>
            <a:r>
              <a:rPr lang="es-ES" sz="3950" b="1" i="0" u="none" strike="noStrike" cap="none" baseline="0" dirty="0">
                <a:solidFill>
                  <a:schemeClr val="dk2"/>
                </a:solidFill>
                <a:latin typeface="Times New Roman" pitchFamily="18" charset="0"/>
                <a:ea typeface="Arial"/>
                <a:cs typeface="Times New Roman" pitchFamily="18" charset="0"/>
                <a:sym typeface="Arial"/>
              </a:rPr>
              <a:t>Enfoques del PND –Cierre de brechas-</a:t>
            </a:r>
          </a:p>
        </p:txBody>
      </p:sp>
    </p:spTree>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570</TotalTime>
  <Words>2343</Words>
  <Application>Microsoft Office PowerPoint</Application>
  <PresentationFormat>Presentación en pantalla (4:3)</PresentationFormat>
  <Paragraphs>250</Paragraphs>
  <Slides>33</Slides>
  <Notes>17</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Cartoné</vt:lpstr>
      <vt:lpstr>PLAN NACIONAL DE DESARROLLO Y CONSTRUCCIÓN DE PAZ</vt:lpstr>
      <vt:lpstr>Partes de PND</vt:lpstr>
      <vt:lpstr>COMITÉS DE LA OCDE ENCARGADOS DE EXAMINAR A COLOMBIA  </vt:lpstr>
      <vt:lpstr>COMITÉS DE LA OCDE ENCARGADOS DE EXAMINAR A COLOMBIA  </vt:lpstr>
      <vt:lpstr>Problemas jurídicos</vt:lpstr>
      <vt:lpstr>Pilares del PND</vt:lpstr>
      <vt:lpstr>ESTRATEGIAS TRANSVERSALES</vt:lpstr>
      <vt:lpstr>ENFOQUES DEL PND</vt:lpstr>
      <vt:lpstr>Enfoques del PND –Cierre de brechas-</vt:lpstr>
      <vt:lpstr>Enfoque de cierre de brechas:  Se expresa en términos de competitividad</vt:lpstr>
      <vt:lpstr>Presentación de PowerPoint</vt:lpstr>
      <vt:lpstr>Regiones del PND</vt:lpstr>
      <vt:lpstr>Minería</vt:lpstr>
      <vt:lpstr>Agricultura</vt:lpstr>
      <vt:lpstr>PND y libre comercio</vt:lpstr>
      <vt:lpstr>PND y libre comercio</vt:lpstr>
      <vt:lpstr>PAZ</vt:lpstr>
      <vt:lpstr>PAZ</vt:lpstr>
      <vt:lpstr>PAZ</vt:lpstr>
      <vt:lpstr>EQUIDAD</vt:lpstr>
      <vt:lpstr>EQUIDAD</vt:lpstr>
      <vt:lpstr>EDUCACIÓN</vt:lpstr>
      <vt:lpstr>EDUCACIÓN</vt:lpstr>
      <vt:lpstr>EDUCACIÓN</vt:lpstr>
      <vt:lpstr>Salud</vt:lpstr>
      <vt:lpstr>TRABAJO DECENTE</vt:lpstr>
      <vt:lpstr>TRABAJO DECENTE</vt:lpstr>
      <vt:lpstr>TRABAJO DECENTE</vt:lpstr>
      <vt:lpstr>TRABAJO DECENTE</vt:lpstr>
      <vt:lpstr>Indicadores</vt:lpstr>
      <vt:lpstr>Enfoque Diferencial ¿Cómo aparecen las comunidades étnicas en el PND?</vt:lpstr>
      <vt:lpstr>¿Cómo aparecen las mujeres en el PND?</vt:lpstr>
      <vt:lpstr>PND no avanza en Trabajo Decente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NACIONAL DE DESARROLLO Y CONSTRUCCIÓN DE PAZ</dc:title>
  <dc:creator>Carlos Julio</dc:creator>
  <cp:lastModifiedBy>Carlos Julio</cp:lastModifiedBy>
  <cp:revision>62</cp:revision>
  <dcterms:modified xsi:type="dcterms:W3CDTF">2015-03-19T03:53:10Z</dcterms:modified>
</cp:coreProperties>
</file>