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81" r:id="rId3"/>
    <p:sldId id="284" r:id="rId4"/>
    <p:sldId id="285" r:id="rId5"/>
    <p:sldId id="288" r:id="rId6"/>
    <p:sldId id="287" r:id="rId7"/>
    <p:sldId id="290" r:id="rId8"/>
    <p:sldId id="289" r:id="rId9"/>
    <p:sldId id="286" r:id="rId10"/>
    <p:sldId id="291" r:id="rId11"/>
    <p:sldId id="294" r:id="rId12"/>
    <p:sldId id="298" r:id="rId13"/>
    <p:sldId id="295" r:id="rId14"/>
    <p:sldId id="293" r:id="rId15"/>
    <p:sldId id="292" r:id="rId16"/>
    <p:sldId id="296" r:id="rId17"/>
    <p:sldId id="297" r:id="rId18"/>
  </p:sldIdLst>
  <p:sldSz cx="9144000" cy="6858000" type="screen4x3"/>
  <p:notesSz cx="6980238" cy="92360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74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F99B-3E15-49BD-8336-823449803AD1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500" y="4387850"/>
            <a:ext cx="5583238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241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4463" y="8772525"/>
            <a:ext cx="3024187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9B37-AA39-45C0-B313-BAB7E7E8479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9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318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54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526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306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893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74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408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433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30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E855-D822-4093-8770-10A4884CFBDF}" type="datetimeFigureOut">
              <a:rPr lang="es-CO" smtClean="0"/>
              <a:t>16/09/2021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29D2AC-CDA7-4759-B8CB-E7B3EC42C17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072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scgr.gov.c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AF6E6E-0ED2-4742-A899-B0B2F88A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" y="0"/>
            <a:ext cx="913297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2267913"/>
            <a:ext cx="763284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INSTRUCTIVO PARA PROCESO DE ACTUALIZACION DE SOLICITUDES DE CREDITO DE VIVIENDA PRIMERA Y SEGUNDA VEZ PARA CALIFICACIÓN A TRAVÉS DEL APLICATIVO PÚBLICO DE CRÉDITO Y CARTERA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l"/>
            <a:r>
              <a:rPr lang="es-CO" sz="2000" b="1" dirty="0"/>
              <a:t>9. </a:t>
            </a:r>
            <a:r>
              <a:rPr lang="es-CO" sz="2000" dirty="0"/>
              <a:t>Deberá registrar las personas a cargo, tenga en cuenta que deben ser hijos, padres, cónyuge y/o compañera permanente si aplica.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345523" cy="46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just"/>
            <a:r>
              <a:rPr lang="es-CO" sz="2000" b="1" dirty="0"/>
              <a:t>10. </a:t>
            </a:r>
            <a:r>
              <a:rPr lang="es-CO" sz="2000" dirty="0"/>
              <a:t>Adjunte los documentos que son necesarios para actualización de personas a cargo los cuales establece el manual de crédito 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3814" r="2591" b="7089"/>
          <a:stretch/>
        </p:blipFill>
        <p:spPr>
          <a:xfrm>
            <a:off x="546957" y="1700808"/>
            <a:ext cx="7841467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s-CO" sz="2000" b="1" dirty="0"/>
              <a:t>RECOMENDACIONES:</a:t>
            </a:r>
            <a:br>
              <a:rPr lang="es-CO" sz="2000" b="1" dirty="0"/>
            </a:br>
            <a:r>
              <a:rPr lang="es-CO" sz="2000" dirty="0"/>
              <a:t>Tenga en cuenta las observaciones de las diapositiva siguiente 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r="1697" b="8964"/>
          <a:stretch/>
        </p:blipFill>
        <p:spPr>
          <a:xfrm>
            <a:off x="546957" y="1417638"/>
            <a:ext cx="8139843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s-CO" dirty="0"/>
              <a:t>Nota:</a:t>
            </a:r>
          </a:p>
          <a:p>
            <a:pPr algn="just"/>
            <a:r>
              <a:rPr lang="es-CO" sz="2000" dirty="0"/>
              <a:t>Tenga en cuenta que los documentos como certificados de estudios, debe ser con fecha al segundo semestre de la vigencia a la que corresponde el proceso de actualización.</a:t>
            </a:r>
          </a:p>
          <a:p>
            <a:pPr algn="just"/>
            <a:r>
              <a:rPr lang="es-CO" sz="2000" dirty="0"/>
              <a:t>Que las declaraciones de dependencia económica para soportar personas mayores de 18 años y menores de 25 años deben ser de la vigencia a la que corresponde el proceso de actualización.</a:t>
            </a:r>
          </a:p>
          <a:p>
            <a:pPr algn="just"/>
            <a:r>
              <a:rPr lang="es-CO" sz="2000" dirty="0"/>
              <a:t>Por favor verificar que los documentos sean legibles de lo contrario se generará observaciones y deberá remitir nuevamente la información.</a:t>
            </a:r>
          </a:p>
          <a:p>
            <a:pPr algn="just"/>
            <a:r>
              <a:rPr lang="es-CO" sz="2000" dirty="0"/>
              <a:t>La certificación de EPS debe corresponder a la vigencia a la que corresponde la actualización</a:t>
            </a:r>
          </a:p>
          <a:p>
            <a:pPr algn="just"/>
            <a:r>
              <a:rPr lang="es-CO" sz="2000" dirty="0"/>
              <a:t>Si la fecha de expedición de los documentos es diferente a la vigencia de actualización se generará error y no puede continuar hasta no subsanar la información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245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just"/>
            <a:r>
              <a:rPr lang="es-CO" sz="2000" b="1" dirty="0"/>
              <a:t>11. </a:t>
            </a:r>
            <a:r>
              <a:rPr lang="es-CO" sz="2000" dirty="0"/>
              <a:t> Una vez realice la actividad de cargue de documentos deberá dar clic a la siguiente actividad, es decir, </a:t>
            </a:r>
            <a:r>
              <a:rPr lang="es-CO" sz="2000" b="1" dirty="0"/>
              <a:t>FACTORES DE CALIFICACIÓN</a:t>
            </a:r>
            <a:r>
              <a:rPr lang="es-CO" sz="2000" dirty="0"/>
              <a:t>.</a:t>
            </a:r>
            <a:endParaRPr lang="es-CO" sz="20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2966" r="2591" b="5124"/>
          <a:stretch/>
        </p:blipFill>
        <p:spPr>
          <a:xfrm>
            <a:off x="546957" y="1412775"/>
            <a:ext cx="8139843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 algn="just">
              <a:buNone/>
            </a:pPr>
            <a:r>
              <a:rPr lang="es-CO" b="1" dirty="0"/>
              <a:t>11.1</a:t>
            </a:r>
            <a:r>
              <a:rPr lang="es-CO" dirty="0"/>
              <a:t> Nota</a:t>
            </a:r>
          </a:p>
          <a:p>
            <a:pPr marL="0" indent="0" algn="just">
              <a:buNone/>
            </a:pPr>
            <a:r>
              <a:rPr lang="es-CO" sz="2000" dirty="0"/>
              <a:t>En la actividad 11 deberá seleccionar en caso de aplicar si es cabeza de hogar o de familia.</a:t>
            </a:r>
          </a:p>
          <a:p>
            <a:pPr marL="0" indent="0" algn="just">
              <a:buNone/>
            </a:pPr>
            <a:r>
              <a:rPr lang="es-CO" sz="2000" dirty="0"/>
              <a:t>En todo caso solo deberá seleccionar una única respuesta de lo contrario el sistema le arrojará error y no le dejará continuar.</a:t>
            </a:r>
          </a:p>
        </p:txBody>
      </p:sp>
    </p:spTree>
    <p:extLst>
      <p:ext uri="{BB962C8B-B14F-4D97-AF65-F5344CB8AC3E}">
        <p14:creationId xmlns:p14="http://schemas.microsoft.com/office/powerpoint/2010/main" val="396725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/>
          <a:lstStyle/>
          <a:p>
            <a:pPr algn="l"/>
            <a:r>
              <a:rPr lang="es-CO" sz="2000" b="1" dirty="0"/>
              <a:t>12. </a:t>
            </a:r>
            <a:r>
              <a:rPr lang="es-CO" sz="2000" dirty="0"/>
              <a:t>Una vez finalizada la actividad 11 dar clic en la opción radicar y aparece el siguiente reporte</a:t>
            </a:r>
            <a:endParaRPr lang="es-CO" sz="2000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3814" r="24059" b="5499"/>
          <a:stretch/>
        </p:blipFill>
        <p:spPr>
          <a:xfrm>
            <a:off x="457200" y="1600200"/>
            <a:ext cx="7859216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just"/>
            <a:r>
              <a:rPr lang="es-CO" sz="2000" dirty="0"/>
              <a:t>El reporte anterior será remitido al correo institucional o el que se registre en el aplicativo y se verá de la siguiente manera:</a:t>
            </a:r>
          </a:p>
          <a:p>
            <a:pPr algn="just"/>
            <a:r>
              <a:rPr lang="es-CO" sz="2000" dirty="0"/>
              <a:t>Usted puede ver en detalle lo que radicó y adjunto.</a:t>
            </a:r>
          </a:p>
          <a:p>
            <a:pPr algn="just"/>
            <a:endParaRPr lang="es-CO" sz="2000" dirty="0"/>
          </a:p>
          <a:p>
            <a:endParaRPr lang="es-CO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b="6779"/>
          <a:stretch/>
        </p:blipFill>
        <p:spPr>
          <a:xfrm>
            <a:off x="827584" y="2276872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t="8963" r="1728" b="13511"/>
          <a:stretch/>
        </p:blipFill>
        <p:spPr bwMode="auto">
          <a:xfrm>
            <a:off x="1115616" y="1484784"/>
            <a:ext cx="6480720" cy="3965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043000" y="908720"/>
            <a:ext cx="3595856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Ingrese a </a:t>
            </a:r>
            <a:r>
              <a:rPr lang="es-ES" b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www.fbscgr.gov.co</a:t>
            </a:r>
            <a:endParaRPr lang="es-CO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lvl="0"/>
            <a:r>
              <a:rPr lang="es-ES" sz="2000" dirty="0"/>
              <a:t>2. Ubique la opción </a:t>
            </a:r>
            <a:r>
              <a:rPr lang="es-ES" sz="2000" b="1" dirty="0"/>
              <a:t>NUESTROS SERVICIOS</a:t>
            </a:r>
            <a:r>
              <a:rPr lang="es-ES" sz="2000" dirty="0"/>
              <a:t> y Cartera</a:t>
            </a:r>
            <a:r>
              <a:rPr lang="es-ES" dirty="0"/>
              <a:t>.</a:t>
            </a:r>
            <a:br>
              <a:rPr lang="es-CO" dirty="0"/>
            </a:br>
            <a:r>
              <a:rPr lang="es-ES" dirty="0"/>
              <a:t> </a:t>
            </a:r>
            <a:endParaRPr lang="es-CO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9475" r="987" b="25583"/>
          <a:stretch/>
        </p:blipFill>
        <p:spPr bwMode="auto">
          <a:xfrm>
            <a:off x="755576" y="1700808"/>
            <a:ext cx="7560840" cy="446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85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03232" cy="864096"/>
          </a:xfrm>
        </p:spPr>
        <p:txBody>
          <a:bodyPr/>
          <a:lstStyle/>
          <a:p>
            <a:r>
              <a:rPr lang="es-419" sz="2400" dirty="0"/>
              <a:t>3	</a:t>
            </a:r>
            <a:r>
              <a:rPr lang="es-419" sz="2000" dirty="0"/>
              <a:t>Una vez en Cartera, arrastre el puntero hasta la parte inferior y busque la opción Trámite en Línea</a:t>
            </a:r>
            <a:endParaRPr lang="es-CO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12261" r="1439" b="6635"/>
          <a:stretch/>
        </p:blipFill>
        <p:spPr bwMode="auto">
          <a:xfrm>
            <a:off x="457200" y="1475121"/>
            <a:ext cx="8229600" cy="435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2627784" y="5085184"/>
            <a:ext cx="815340" cy="23450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11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just"/>
            <a:br>
              <a:rPr lang="es-419" sz="2000" dirty="0">
                <a:latin typeface="+mn-lt"/>
              </a:rPr>
            </a:br>
            <a:r>
              <a:rPr lang="es-419" sz="2000" b="1" dirty="0">
                <a:latin typeface="+mn-lt"/>
              </a:rPr>
              <a:t>4</a:t>
            </a:r>
            <a:r>
              <a:rPr lang="es-419" sz="2000" dirty="0">
                <a:latin typeface="+mn-lt"/>
              </a:rPr>
              <a:t>.De clic en Tramite en línea y finalmente Ingreso al Aplicativo de Credito y Cartera.</a:t>
            </a:r>
            <a:endParaRPr lang="es-CO" sz="20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15047" r="1590" b="13613"/>
          <a:stretch/>
        </p:blipFill>
        <p:spPr bwMode="auto">
          <a:xfrm>
            <a:off x="457200" y="1628800"/>
            <a:ext cx="836327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3851921" y="4653136"/>
            <a:ext cx="1656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5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656184"/>
          </a:xfrm>
        </p:spPr>
        <p:txBody>
          <a:bodyPr/>
          <a:lstStyle/>
          <a:p>
            <a:pPr lvl="0" algn="just"/>
            <a:r>
              <a:rPr lang="es-ES" sz="2000" b="1" dirty="0"/>
              <a:t>5. </a:t>
            </a:r>
            <a:r>
              <a:rPr lang="es-ES" sz="2000" dirty="0"/>
              <a:t>Digite usuario y contraseña, si es primera vez debe digitar número de cédula en usuario y contraseña. De lo contrario si ya se había registrado en el aplicativo y no recuerda la clave debe solicitar una nueva, el sistema generará la información y la remitirá al correo electrónico que se registró al momento de ingresar por primera vez.</a:t>
            </a:r>
            <a:endParaRPr lang="es-CO" sz="20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0456" t="10311" r="31494" b="5792"/>
          <a:stretch/>
        </p:blipFill>
        <p:spPr bwMode="auto">
          <a:xfrm>
            <a:off x="1331640" y="2636838"/>
            <a:ext cx="3744416" cy="3744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301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/>
          <a:lstStyle/>
          <a:p>
            <a:pPr lvl="0" algn="just"/>
            <a:r>
              <a:rPr lang="es-ES" sz="2000" b="1" dirty="0"/>
              <a:t>6.</a:t>
            </a:r>
            <a:r>
              <a:rPr lang="es-ES" sz="2000" dirty="0"/>
              <a:t>Finalmente, usted ha ingresado al aplicativo de crédito y cartera correctamente y se visualiza el siguiente ambiente. Ubique la opción </a:t>
            </a:r>
            <a:r>
              <a:rPr lang="es-ES" sz="2000" b="1" dirty="0"/>
              <a:t>ACTUALIZACION SOLICITUDES DE CREDITO </a:t>
            </a:r>
            <a:r>
              <a:rPr lang="es-ES" sz="2000" dirty="0"/>
              <a:t>y de clic en la misma.</a:t>
            </a:r>
            <a:endParaRPr lang="es-CO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204864"/>
            <a:ext cx="7687629" cy="4176464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4211960" y="4869160"/>
            <a:ext cx="864096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3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/>
          <a:lstStyle/>
          <a:p>
            <a:pPr algn="l"/>
            <a:r>
              <a:rPr lang="es-CO" sz="2000" dirty="0"/>
              <a:t>7. El primer paso es actualizar sus datos, revise muy bien la información que registra en el aplicativo y en caso de existir modificaciones realice las que sea necesarias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13887" b="5514"/>
          <a:stretch/>
        </p:blipFill>
        <p:spPr bwMode="auto">
          <a:xfrm>
            <a:off x="457200" y="2132856"/>
            <a:ext cx="82296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59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just"/>
            <a:r>
              <a:rPr lang="es-CO" sz="2000" b="1" dirty="0"/>
              <a:t>8. </a:t>
            </a:r>
            <a:r>
              <a:rPr lang="es-CO" sz="2000" dirty="0"/>
              <a:t>Una vez realizada la actividad anterior diríjase al paso siguiente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t="13887" b="5514"/>
          <a:stretch/>
        </p:blipFill>
        <p:spPr bwMode="auto">
          <a:xfrm>
            <a:off x="457200" y="1417638"/>
            <a:ext cx="8507288" cy="5107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6660232" y="2348880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49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544</Words>
  <Application>Microsoft Office PowerPoint</Application>
  <PresentationFormat>Presentación en pantalla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Presentación de PowerPoint</vt:lpstr>
      <vt:lpstr>2. Ubique la opción NUESTROS SERVICIOS y Cartera.  </vt:lpstr>
      <vt:lpstr>3 Una vez en Cartera, arrastre el puntero hasta la parte inferior y busque la opción Trámite en Línea</vt:lpstr>
      <vt:lpstr> 4.De clic en Tramite en línea y finalmente Ingreso al Aplicativo de Credito y Cartera.</vt:lpstr>
      <vt:lpstr>5. Digite usuario y contraseña, si es primera vez debe digitar número de cédula en usuario y contraseña. De lo contrario si ya se había registrado en el aplicativo y no recuerda la clave debe solicitar una nueva, el sistema generará la información y la remitirá al correo electrónico que se registró al momento de ingresar por primera vez.</vt:lpstr>
      <vt:lpstr>6.Finalmente, usted ha ingresado al aplicativo de crédito y cartera correctamente y se visualiza el siguiente ambiente. Ubique la opción ACTUALIZACION SOLICITUDES DE CREDITO y de clic en la misma.</vt:lpstr>
      <vt:lpstr>7. El primer paso es actualizar sus datos, revise muy bien la información que registra en el aplicativo y en caso de existir modificaciones realice las que sea necesarias</vt:lpstr>
      <vt:lpstr>8. Una vez realizada la actividad anterior diríjase al paso siguiente</vt:lpstr>
      <vt:lpstr>9. Deberá registrar las personas a cargo, tenga en cuenta que deben ser hijos, padres, cónyuge y/o compañera permanente si aplica.</vt:lpstr>
      <vt:lpstr>10. Adjunte los documentos que son necesarios para actualización de personas a cargo los cuales establece el manual de crédito </vt:lpstr>
      <vt:lpstr>RECOMENDACIONES: Tenga en cuenta las observaciones de las diapositiva siguiente </vt:lpstr>
      <vt:lpstr>Presentación de PowerPoint</vt:lpstr>
      <vt:lpstr>11.  Una vez realice la actividad de cargue de documentos deberá dar clic a la siguiente actividad, es decir, FACTORES DE CALIFICACIÓN.</vt:lpstr>
      <vt:lpstr>Presentación de PowerPoint</vt:lpstr>
      <vt:lpstr>12. Una vez finalizada la actividad 11 dar clic en la opción radicar y aparece el siguiente reporte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 Marcela Lievano</dc:creator>
  <cp:lastModifiedBy>Luz Grasline Benavides Mira</cp:lastModifiedBy>
  <cp:revision>96</cp:revision>
  <cp:lastPrinted>2011-10-18T15:47:25Z</cp:lastPrinted>
  <dcterms:created xsi:type="dcterms:W3CDTF">2011-10-18T14:30:09Z</dcterms:created>
  <dcterms:modified xsi:type="dcterms:W3CDTF">2021-09-17T01:27:50Z</dcterms:modified>
</cp:coreProperties>
</file>